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9" r:id="rId3"/>
    <p:sldId id="257" r:id="rId4"/>
    <p:sldId id="295" r:id="rId5"/>
    <p:sldId id="296" r:id="rId6"/>
    <p:sldId id="288" r:id="rId7"/>
    <p:sldId id="294" r:id="rId8"/>
    <p:sldId id="283" r:id="rId9"/>
    <p:sldId id="297" r:id="rId10"/>
    <p:sldId id="304" r:id="rId11"/>
    <p:sldId id="305" r:id="rId12"/>
    <p:sldId id="306" r:id="rId13"/>
    <p:sldId id="308" r:id="rId14"/>
    <p:sldId id="307" r:id="rId15"/>
    <p:sldId id="282" r:id="rId16"/>
    <p:sldId id="285" r:id="rId17"/>
    <p:sldId id="281" r:id="rId18"/>
    <p:sldId id="286" r:id="rId19"/>
    <p:sldId id="28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E17"/>
    <a:srgbClr val="F0F6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086" autoAdjust="0"/>
  </p:normalViewPr>
  <p:slideViewPr>
    <p:cSldViewPr>
      <p:cViewPr varScale="1">
        <p:scale>
          <a:sx n="53" d="100"/>
          <a:sy n="53" d="100"/>
        </p:scale>
        <p:origin x="-10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749359984599496"/>
          <c:y val="2.9606373696808064E-2"/>
          <c:w val="0.48346773840769902"/>
          <c:h val="0.87840128317293653"/>
        </c:manualLayout>
      </c:layout>
      <c:barChart>
        <c:barDir val="col"/>
        <c:grouping val="clustered"/>
        <c:ser>
          <c:idx val="0"/>
          <c:order val="0"/>
          <c:tx>
            <c:strRef>
              <c:f>Лист1!$B$1</c:f>
              <c:strCache>
                <c:ptCount val="1"/>
                <c:pt idx="0">
                  <c:v>.Будівельне енергозбереження «Реконструкція з термосанаціею» Утеплення -19068,658 тис.грн</c:v>
                </c:pt>
              </c:strCache>
            </c:strRef>
          </c:tx>
          <c:cat>
            <c:numRef>
              <c:f>Лист1!$A$2</c:f>
              <c:numCache>
                <c:formatCode>General</c:formatCode>
                <c:ptCount val="1"/>
              </c:numCache>
            </c:numRef>
          </c:cat>
          <c:val>
            <c:numRef>
              <c:f>Лист1!$B$2</c:f>
              <c:numCache>
                <c:formatCode>General</c:formatCode>
                <c:ptCount val="1"/>
                <c:pt idx="0">
                  <c:v>19068.657999999996</c:v>
                </c:pt>
              </c:numCache>
            </c:numRef>
          </c:val>
        </c:ser>
        <c:ser>
          <c:idx val="1"/>
          <c:order val="1"/>
          <c:tx>
            <c:strRef>
              <c:f>Лист1!$C$1</c:f>
              <c:strCache>
                <c:ptCount val="1"/>
                <c:pt idx="0">
                  <c:v>Вдосконалення системи обліку енергоносіїв -0</c:v>
                </c:pt>
              </c:strCache>
            </c:strRef>
          </c:tx>
          <c:cat>
            <c:numRef>
              <c:f>Лист1!$A$2</c:f>
              <c:numCache>
                <c:formatCode>General</c:formatCode>
                <c:ptCount val="1"/>
              </c:numCache>
            </c:numRef>
          </c:cat>
          <c:val>
            <c:numRef>
              <c:f>Лист1!$C$2</c:f>
              <c:numCache>
                <c:formatCode>General</c:formatCode>
                <c:ptCount val="1"/>
                <c:pt idx="0">
                  <c:v>500</c:v>
                </c:pt>
              </c:numCache>
            </c:numRef>
          </c:val>
        </c:ser>
        <c:ser>
          <c:idx val="2"/>
          <c:order val="2"/>
          <c:tx>
            <c:strRef>
              <c:f>Лист1!$D$1</c:f>
              <c:strCache>
                <c:ptCount val="1"/>
                <c:pt idx="0">
                  <c:v>Технологічне енергозбереження:0</c:v>
                </c:pt>
              </c:strCache>
            </c:strRef>
          </c:tx>
          <c:cat>
            <c:numRef>
              <c:f>Лист1!$A$2</c:f>
              <c:numCache>
                <c:formatCode>General</c:formatCode>
                <c:ptCount val="1"/>
              </c:numCache>
            </c:numRef>
          </c:cat>
          <c:val>
            <c:numRef>
              <c:f>Лист1!$D$2</c:f>
              <c:numCache>
                <c:formatCode>General</c:formatCode>
                <c:ptCount val="1"/>
                <c:pt idx="0">
                  <c:v>500</c:v>
                </c:pt>
              </c:numCache>
            </c:numRef>
          </c:val>
        </c:ser>
        <c:ser>
          <c:idx val="3"/>
          <c:order val="3"/>
          <c:tx>
            <c:strRef>
              <c:f>Лист1!$E$1</c:f>
              <c:strCache>
                <c:ptCount val="1"/>
                <c:pt idx="0">
                  <c:v>Перспективні заходи:
4313,128 тис.грн
</c:v>
                </c:pt>
              </c:strCache>
            </c:strRef>
          </c:tx>
          <c:cat>
            <c:numRef>
              <c:f>Лист1!$A$2</c:f>
              <c:numCache>
                <c:formatCode>General</c:formatCode>
                <c:ptCount val="1"/>
              </c:numCache>
            </c:numRef>
          </c:cat>
          <c:val>
            <c:numRef>
              <c:f>Лист1!$E$2</c:f>
              <c:numCache>
                <c:formatCode>General</c:formatCode>
                <c:ptCount val="1"/>
                <c:pt idx="0">
                  <c:v>4313.1280000000024</c:v>
                </c:pt>
              </c:numCache>
            </c:numRef>
          </c:val>
        </c:ser>
        <c:ser>
          <c:idx val="4"/>
          <c:order val="4"/>
          <c:tx>
            <c:strRef>
              <c:f>Лист1!$F$1</c:f>
              <c:strCache>
                <c:ptCount val="1"/>
                <c:pt idx="0">
                  <c:v>???» - 2200,000 тис.грн</c:v>
                </c:pt>
              </c:strCache>
            </c:strRef>
          </c:tx>
          <c:cat>
            <c:numRef>
              <c:f>Лист1!$A$2</c:f>
              <c:numCache>
                <c:formatCode>General</c:formatCode>
                <c:ptCount val="1"/>
              </c:numCache>
            </c:numRef>
          </c:cat>
          <c:val>
            <c:numRef>
              <c:f>Лист1!$F$2</c:f>
              <c:numCache>
                <c:formatCode>General</c:formatCode>
                <c:ptCount val="1"/>
                <c:pt idx="0">
                  <c:v>2200</c:v>
                </c:pt>
              </c:numCache>
            </c:numRef>
          </c:val>
        </c:ser>
        <c:axId val="89678976"/>
        <c:axId val="89680512"/>
      </c:barChart>
      <c:catAx>
        <c:axId val="89678976"/>
        <c:scaling>
          <c:orientation val="minMax"/>
        </c:scaling>
        <c:axPos val="b"/>
        <c:numFmt formatCode="General" sourceLinked="1"/>
        <c:tickLblPos val="nextTo"/>
        <c:crossAx val="89680512"/>
        <c:crosses val="autoZero"/>
        <c:auto val="1"/>
        <c:lblAlgn val="ctr"/>
        <c:lblOffset val="100"/>
      </c:catAx>
      <c:valAx>
        <c:axId val="89680512"/>
        <c:scaling>
          <c:orientation val="minMax"/>
        </c:scaling>
        <c:axPos val="l"/>
        <c:majorGridlines/>
        <c:numFmt formatCode="General" sourceLinked="1"/>
        <c:tickLblPos val="nextTo"/>
        <c:crossAx val="89678976"/>
        <c:crosses val="autoZero"/>
        <c:crossBetween val="between"/>
      </c:valAx>
    </c:plotArea>
    <c:legend>
      <c:legendPos val="r"/>
      <c:layout>
        <c:manualLayout>
          <c:xMode val="edge"/>
          <c:yMode val="edge"/>
          <c:x val="0.61792969728442493"/>
          <c:y val="0"/>
          <c:w val="0.38207030271557868"/>
          <c:h val="1"/>
        </c:manualLayout>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65BE3-EB94-4199-83EE-992885557029}" type="datetimeFigureOut">
              <a:rPr lang="ru-RU" smtClean="0"/>
              <a:pPr/>
              <a:t>12.09.2018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0EFEE-6879-415A-9FA2-2B579862280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E0EFEE-6879-415A-9FA2-2B579862280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0004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Фонд</a:t>
            </a: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ініціативного розвитку</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157161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Порівняльна оцінка ефективності бюджетних програм,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реалізованих Департаментом енергетики,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енергозбереження та впровадження інноваційних технологій м. Миколаєва,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у 2017р.</a:t>
            </a:r>
            <a:r>
              <a:rPr kumimoji="0" lang="uk-UA"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endParaRPr kumimoji="0" lang="ru-RU"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724" name="Rectangle 4"/>
          <p:cNvSpPr>
            <a:spLocks noChangeArrowheads="1"/>
          </p:cNvSpPr>
          <p:nvPr/>
        </p:nvSpPr>
        <p:spPr bwMode="auto">
          <a:xfrm>
            <a:off x="0" y="614364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Миколаїв 2018</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892504"/>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sng"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РЕЗУЛЬТАТ</a:t>
            </a:r>
            <a:r>
              <a:rPr kumimoji="0" lang="uk-UA" sz="1600" b="1" i="0" u="sng" strike="noStrike" cap="none" normalizeH="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k-UA" sz="1600" b="1" i="0" u="sng"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ПОРІВНЯЛЬНОГО АНАЛІЗУ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uk-UA" sz="16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ефективності бюджетних програм</a:t>
            </a:r>
            <a:endParaRPr kumimoji="0" lang="ru-RU"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0" name="Rectangle 2"/>
          <p:cNvSpPr>
            <a:spLocks noChangeArrowheads="1"/>
          </p:cNvSpPr>
          <p:nvPr/>
        </p:nvSpPr>
        <p:spPr bwMode="auto">
          <a:xfrm>
            <a:off x="0" y="92867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1" name="Rectangle 3"/>
          <p:cNvSpPr>
            <a:spLocks noChangeArrowheads="1"/>
          </p:cNvSpPr>
          <p:nvPr/>
        </p:nvSpPr>
        <p:spPr bwMode="auto">
          <a:xfrm>
            <a:off x="0" y="1571612"/>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214282" y="2357430"/>
          <a:ext cx="8715435" cy="4286256"/>
        </p:xfrm>
        <a:graphic>
          <a:graphicData uri="http://schemas.openxmlformats.org/drawingml/2006/table">
            <a:tbl>
              <a:tblPr/>
              <a:tblGrid>
                <a:gridCol w="1289559"/>
                <a:gridCol w="980747"/>
                <a:gridCol w="2574859"/>
                <a:gridCol w="1290090"/>
                <a:gridCol w="1290090"/>
                <a:gridCol w="1290090"/>
              </a:tblGrid>
              <a:tr h="270532">
                <a:tc rowSpan="2">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 п/</a:t>
                      </a:r>
                      <a:r>
                        <a:rPr lang="uk-UA" sz="1300" dirty="0" err="1">
                          <a:latin typeface="Times New Roman" pitchFamily="18" charset="0"/>
                          <a:ea typeface="Times New Roman"/>
                          <a:cs typeface="Times New Roman" pitchFamily="18" charset="0"/>
                        </a:rPr>
                        <a:t>п</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КПКВК МБ</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Назва бюджетної програми</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0"/>
                        </a:spcAft>
                      </a:pPr>
                      <a:r>
                        <a:rPr lang="uk-UA" sz="1300">
                          <a:latin typeface="Times New Roman" pitchFamily="18" charset="0"/>
                          <a:ea typeface="Times New Roman"/>
                          <a:cs typeface="Times New Roman" pitchFamily="18" charset="0"/>
                        </a:rPr>
                        <a:t>Кількість нарахованих балів</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8031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Висока ефективність</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Середня ефективність</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Низька ефективність</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2580">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1.</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7110180</a:t>
                      </a:r>
                      <a:endParaRPr lang="ru-RU" sz="130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Керівництво і управління у відповідальній сфері у містах, селищах, селах </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dirty="0">
                          <a:latin typeface="Times New Roman" pitchFamily="18" charset="0"/>
                          <a:ea typeface="Times New Roman"/>
                          <a:cs typeface="Times New Roman" pitchFamily="18" charset="0"/>
                        </a:rPr>
                        <a:t>Здійснення виконання наданих законодавством повноважень у сфері енергетики, енергозбереження та запровадження інноваційних технологій </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dirty="0">
                          <a:latin typeface="Times New Roman" pitchFamily="18" charset="0"/>
                          <a:ea typeface="Times New Roman"/>
                          <a:cs typeface="Times New Roman" pitchFamily="18" charset="0"/>
                        </a:rPr>
                        <a:t>Придбання обладнання та предметів довгострокового користування</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1300" dirty="0" smtClean="0">
                          <a:latin typeface="Times New Roman" pitchFamily="18" charset="0"/>
                          <a:ea typeface="Times New Roman"/>
                          <a:cs typeface="Times New Roman" pitchFamily="18" charset="0"/>
                        </a:rPr>
                        <a:t>364</a:t>
                      </a:r>
                      <a:endParaRPr lang="ru-RU" sz="1300" dirty="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r>
                        <a:rPr lang="uk-UA" sz="1300" dirty="0" smtClean="0">
                          <a:latin typeface="Times New Roman" pitchFamily="18" charset="0"/>
                          <a:ea typeface="Times New Roman"/>
                          <a:cs typeface="Times New Roman" pitchFamily="18" charset="0"/>
                        </a:rPr>
                        <a:t>1 </a:t>
                      </a:r>
                      <a:r>
                        <a:rPr lang="uk-UA" sz="1300" dirty="0">
                          <a:latin typeface="Times New Roman" pitchFamily="18" charset="0"/>
                          <a:ea typeface="Times New Roman"/>
                          <a:cs typeface="Times New Roman" pitchFamily="18" charset="0"/>
                        </a:rPr>
                        <a:t>завдання</a:t>
                      </a:r>
                      <a:endParaRPr lang="ru-RU" sz="1300" dirty="0">
                        <a:latin typeface="Times New Roman" pitchFamily="18" charset="0"/>
                        <a:ea typeface="Times New Roman"/>
                        <a:cs typeface="Times New Roman" pitchFamily="18" charset="0"/>
                      </a:endParaRPr>
                    </a:p>
                    <a:p>
                      <a:pPr marL="457200" algn="ctr">
                        <a:lnSpc>
                          <a:spcPct val="115000"/>
                        </a:lnSpc>
                        <a:spcAft>
                          <a:spcPts val="0"/>
                        </a:spcAft>
                      </a:pPr>
                      <a:r>
                        <a:rPr lang="uk-UA" sz="1300" dirty="0">
                          <a:latin typeface="Times New Roman" pitchFamily="18" charset="0"/>
                          <a:ea typeface="Times New Roman"/>
                          <a:cs typeface="Times New Roman" pitchFamily="18" charset="0"/>
                        </a:rPr>
                        <a:t>819 (250)</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endParaRPr lang="uk-UA" sz="1300" dirty="0" smtClean="0">
                        <a:latin typeface="Times New Roman" pitchFamily="18" charset="0"/>
                        <a:ea typeface="Times New Roman"/>
                        <a:cs typeface="Times New Roman" pitchFamily="18" charset="0"/>
                      </a:endParaRPr>
                    </a:p>
                    <a:p>
                      <a:pPr marL="457200" algn="ctr">
                        <a:lnSpc>
                          <a:spcPct val="115000"/>
                        </a:lnSpc>
                        <a:spcAft>
                          <a:spcPts val="0"/>
                        </a:spcAft>
                      </a:pPr>
                      <a:r>
                        <a:rPr lang="uk-UA" sz="1300" dirty="0" smtClean="0">
                          <a:latin typeface="Times New Roman" pitchFamily="18" charset="0"/>
                          <a:ea typeface="Times New Roman"/>
                          <a:cs typeface="Times New Roman" pitchFamily="18" charset="0"/>
                        </a:rPr>
                        <a:t>2 </a:t>
                      </a:r>
                      <a:r>
                        <a:rPr lang="uk-UA" sz="1300" dirty="0">
                          <a:latin typeface="Times New Roman" pitchFamily="18" charset="0"/>
                          <a:ea typeface="Times New Roman"/>
                          <a:cs typeface="Times New Roman" pitchFamily="18" charset="0"/>
                        </a:rPr>
                        <a:t>завдання </a:t>
                      </a:r>
                      <a:endParaRPr lang="ru-RU" sz="1300" dirty="0">
                        <a:latin typeface="Times New Roman" pitchFamily="18" charset="0"/>
                        <a:ea typeface="Times New Roman"/>
                        <a:cs typeface="Times New Roman" pitchFamily="18" charset="0"/>
                      </a:endParaRPr>
                    </a:p>
                    <a:p>
                      <a:pPr marL="457200" algn="ctr">
                        <a:lnSpc>
                          <a:spcPct val="115000"/>
                        </a:lnSpc>
                        <a:spcAft>
                          <a:spcPts val="0"/>
                        </a:spcAft>
                      </a:pPr>
                      <a:r>
                        <a:rPr lang="uk-UA" sz="1300" dirty="0">
                          <a:latin typeface="Times New Roman" pitchFamily="18" charset="0"/>
                          <a:ea typeface="Times New Roman"/>
                          <a:cs typeface="Times New Roman" pitchFamily="18" charset="0"/>
                        </a:rPr>
                        <a:t>114</a:t>
                      </a:r>
                      <a:endParaRPr lang="ru-RU" sz="1300" dirty="0">
                        <a:latin typeface="Times New Roman" pitchFamily="18" charset="0"/>
                        <a:ea typeface="Times New Roman"/>
                        <a:cs typeface="Times New Roman" pitchFamily="18" charset="0"/>
                      </a:endParaRPr>
                    </a:p>
                  </a:txBody>
                  <a:tcPr marL="62545" marR="62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257175" cy="209550"/>
          </a:xfrm>
          <a:prstGeom prst="rect">
            <a:avLst/>
          </a:prstGeom>
          <a:noFill/>
        </p:spPr>
      </p:pic>
      <p:graphicFrame>
        <p:nvGraphicFramePr>
          <p:cNvPr id="6" name="Таблица 5"/>
          <p:cNvGraphicFramePr>
            <a:graphicFrameLocks noGrp="1"/>
          </p:cNvGraphicFramePr>
          <p:nvPr/>
        </p:nvGraphicFramePr>
        <p:xfrm>
          <a:off x="214282" y="0"/>
          <a:ext cx="8715405" cy="6858000"/>
        </p:xfrm>
        <a:graphic>
          <a:graphicData uri="http://schemas.openxmlformats.org/drawingml/2006/table">
            <a:tbl>
              <a:tblPr/>
              <a:tblGrid>
                <a:gridCol w="352598"/>
                <a:gridCol w="1104568"/>
                <a:gridCol w="2899939"/>
                <a:gridCol w="1452366"/>
                <a:gridCol w="1452967"/>
                <a:gridCol w="1452967"/>
              </a:tblGrid>
              <a:tr h="925751">
                <a:tc>
                  <a:txBody>
                    <a:bodyPr/>
                    <a:lstStyle/>
                    <a:p>
                      <a:pPr marL="457200">
                        <a:lnSpc>
                          <a:spcPct val="115000"/>
                        </a:lnSpc>
                        <a:spcAft>
                          <a:spcPts val="0"/>
                        </a:spcAft>
                      </a:pPr>
                      <a:endParaRPr lang="uk-UA" sz="700" dirty="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7117410</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Заходи з енергозбереження </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mj-lt"/>
                        <a:buAutoNum type="arabicPeriod"/>
                      </a:pPr>
                      <a:r>
                        <a:rPr lang="uk-UA" sz="1300" dirty="0">
                          <a:latin typeface="Times New Roman" pitchFamily="18" charset="0"/>
                          <a:ea typeface="Times New Roman"/>
                          <a:cs typeface="Times New Roman" pitchFamily="18" charset="0"/>
                        </a:rPr>
                        <a:t>Забезпечити збереження енергоресурсів та їх економне використання</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1300" dirty="0" smtClean="0">
                          <a:latin typeface="Times New Roman" pitchFamily="18" charset="0"/>
                          <a:ea typeface="Times New Roman"/>
                          <a:cs typeface="Times New Roman" pitchFamily="18" charset="0"/>
                        </a:rPr>
                        <a:t>225</a:t>
                      </a: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059">
                <a:tc>
                  <a:txBody>
                    <a:bodyPr/>
                    <a:lstStyle/>
                    <a:p>
                      <a:pPr marL="457200">
                        <a:lnSpc>
                          <a:spcPct val="115000"/>
                        </a:lnSpc>
                        <a:spcAft>
                          <a:spcPts val="0"/>
                        </a:spcAft>
                      </a:pPr>
                      <a:endParaRPr lang="uk-UA" sz="70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7117470</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Внески до статутного капіталу суб’єктів господарювання</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dirty="0">
                          <a:latin typeface="Times New Roman" pitchFamily="18" charset="0"/>
                          <a:ea typeface="Times New Roman"/>
                          <a:cs typeface="Times New Roman" pitchFamily="18" charset="0"/>
                        </a:rPr>
                        <a:t>Фінансова підтримка підприємств комунальної власності</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1300">
                          <a:latin typeface="Times New Roman" pitchFamily="18" charset="0"/>
                          <a:ea typeface="Times New Roman"/>
                          <a:cs typeface="Times New Roman" pitchFamily="18" charset="0"/>
                        </a:rPr>
                        <a:t>100</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188">
                <a:tc>
                  <a:txBody>
                    <a:bodyPr/>
                    <a:lstStyle/>
                    <a:p>
                      <a:pPr marL="457200">
                        <a:lnSpc>
                          <a:spcPct val="115000"/>
                        </a:lnSpc>
                        <a:spcAft>
                          <a:spcPts val="0"/>
                        </a:spcAft>
                      </a:pPr>
                      <a:endParaRPr lang="uk-UA" sz="70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7118600</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Інші видатки</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dirty="0">
                          <a:latin typeface="Times New Roman" pitchFamily="18" charset="0"/>
                          <a:ea typeface="Times New Roman"/>
                          <a:cs typeface="Times New Roman" pitchFamily="18" charset="0"/>
                        </a:rPr>
                        <a:t>Проведення видатків на реалізацію заходів міської програми з енергозбереження «Теплий Миколаїв»</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1300" dirty="0">
                          <a:latin typeface="Times New Roman" pitchFamily="18" charset="0"/>
                          <a:ea typeface="Times New Roman"/>
                          <a:cs typeface="Times New Roman" pitchFamily="18" charset="0"/>
                        </a:rPr>
                        <a:t>328</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626">
                <a:tc>
                  <a:txBody>
                    <a:bodyPr/>
                    <a:lstStyle/>
                    <a:p>
                      <a:pPr marL="457200">
                        <a:lnSpc>
                          <a:spcPct val="115000"/>
                        </a:lnSpc>
                        <a:spcAft>
                          <a:spcPts val="0"/>
                        </a:spcAft>
                      </a:pPr>
                      <a:endParaRPr lang="uk-UA" sz="70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716330</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dirty="0">
                          <a:latin typeface="Times New Roman" pitchFamily="18" charset="0"/>
                          <a:ea typeface="Times New Roman"/>
                          <a:cs typeface="Times New Roman" pitchFamily="18" charset="0"/>
                        </a:rPr>
                        <a:t>Проведення невідкладних відновлювальних робіт, будівництво та реконструкція загальноосвітніх закладів </a:t>
                      </a:r>
                      <a:endParaRPr lang="ru-RU" sz="1300" dirty="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dirty="0">
                          <a:latin typeface="Times New Roman" pitchFamily="18" charset="0"/>
                          <a:ea typeface="Times New Roman"/>
                          <a:cs typeface="Times New Roman" pitchFamily="18" charset="0"/>
                        </a:rPr>
                        <a:t>Забезпечення реконструкції об’єктів</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300" dirty="0">
                          <a:latin typeface="Times New Roman" pitchFamily="18" charset="0"/>
                          <a:ea typeface="Times New Roman"/>
                          <a:cs typeface="Times New Roman" pitchFamily="18" charset="0"/>
                        </a:rPr>
                        <a:t>316</a:t>
                      </a: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188">
                <a:tc>
                  <a:txBody>
                    <a:bodyPr/>
                    <a:lstStyle/>
                    <a:p>
                      <a:pPr marL="457200">
                        <a:lnSpc>
                          <a:spcPct val="115000"/>
                        </a:lnSpc>
                        <a:spcAft>
                          <a:spcPts val="0"/>
                        </a:spcAft>
                      </a:pPr>
                      <a:endParaRPr lang="uk-UA" sz="70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716310</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uk-UA" sz="1300">
                          <a:latin typeface="Times New Roman" pitchFamily="18" charset="0"/>
                          <a:ea typeface="Times New Roman"/>
                          <a:cs typeface="Times New Roman" pitchFamily="18" charset="0"/>
                        </a:rPr>
                        <a:t>Реалізація заходів щодо інвестиційного розвитку території </a:t>
                      </a:r>
                      <a:endParaRPr lang="ru-RU" sz="1300">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Times New Roman"/>
                        <a:buAutoNum type="arabicPeriod"/>
                      </a:pPr>
                      <a:r>
                        <a:rPr lang="uk-UA" sz="1300">
                          <a:latin typeface="Times New Roman" pitchFamily="18" charset="0"/>
                          <a:ea typeface="Times New Roman"/>
                          <a:cs typeface="Times New Roman" pitchFamily="18" charset="0"/>
                        </a:rPr>
                        <a:t>Забезпечення реконструкції об’єктів</a:t>
                      </a:r>
                      <a:endParaRPr lang="ru-RU" sz="130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300" dirty="0">
                          <a:latin typeface="Times New Roman" pitchFamily="18" charset="0"/>
                          <a:ea typeface="Times New Roman"/>
                          <a:cs typeface="Times New Roman" pitchFamily="18" charset="0"/>
                        </a:rPr>
                        <a:t>399</a:t>
                      </a: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188">
                <a:tc>
                  <a:txBody>
                    <a:bodyPr/>
                    <a:lstStyle/>
                    <a:p>
                      <a:pPr marL="457200">
                        <a:lnSpc>
                          <a:spcPct val="115000"/>
                        </a:lnSpc>
                        <a:spcAft>
                          <a:spcPts val="0"/>
                        </a:spcAft>
                      </a:pPr>
                      <a:endParaRPr lang="uk-UA" sz="700">
                        <a:latin typeface="Times New Roman"/>
                        <a:ea typeface="Times New Roman"/>
                        <a:cs typeface="Times New Roman"/>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uk-UA" sz="1300" dirty="0">
                          <a:latin typeface="Times New Roman" pitchFamily="18" charset="0"/>
                          <a:ea typeface="Times New Roman"/>
                          <a:cs typeface="Times New Roman" pitchFamily="18" charset="0"/>
                        </a:rPr>
                        <a:t>Середній результат аналізу ефективності бюджетних програм, виконаних  Департаментом енергетики, енергозбереження та запровадження інноваційних технологій Миколаївської міської ради у 2017р</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457200" algn="ctr">
                        <a:lnSpc>
                          <a:spcPct val="115000"/>
                        </a:lnSpc>
                        <a:spcAft>
                          <a:spcPts val="0"/>
                        </a:spcAft>
                      </a:pPr>
                      <a:r>
                        <a:rPr lang="uk-UA" sz="1300" dirty="0">
                          <a:latin typeface="Times New Roman" pitchFamily="18" charset="0"/>
                          <a:ea typeface="Times New Roman"/>
                          <a:cs typeface="Times New Roman" pitchFamily="18" charset="0"/>
                        </a:rPr>
                        <a:t>289</a:t>
                      </a:r>
                      <a:endParaRPr lang="ru-RU"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uk-UA" sz="1300" dirty="0">
                        <a:latin typeface="Times New Roman" pitchFamily="18" charset="0"/>
                        <a:ea typeface="Times New Roman"/>
                        <a:cs typeface="Times New Roman" pitchFamily="18" charset="0"/>
                      </a:endParaRPr>
                    </a:p>
                  </a:txBody>
                  <a:tcPr marL="37207" marR="37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257175" cy="209550"/>
          </a:xfrm>
          <a:prstGeom prst="rect">
            <a:avLst/>
          </a:prstGeom>
          <a:noFill/>
        </p:spPr>
      </p:pic>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292893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Порівняльний аналіз ефективності бюджетних </a:t>
            </a:r>
            <a:r>
              <a:rPr lang="uk-UA" sz="2400" b="1" dirty="0" smtClean="0">
                <a:latin typeface="Times New Roman" pitchFamily="18" charset="0"/>
                <a:ea typeface="Times New Roman" pitchFamily="18" charset="0"/>
                <a:cs typeface="Times New Roman" pitchFamily="18" charset="0"/>
              </a:rPr>
              <a:t>програм продемонстрував дуже високу  ефективність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289 балів</a:t>
            </a:r>
            <a:r>
              <a:rPr lang="uk-UA" sz="2400" b="1" dirty="0" smtClean="0">
                <a:latin typeface="Times New Roman" pitchFamily="18" charset="0"/>
                <a:ea typeface="Times New Roman" pitchFamily="18" charset="0"/>
                <a:cs typeface="Times New Roman" pitchFamily="18" charset="0"/>
              </a:rPr>
              <a:t>.</a:t>
            </a:r>
            <a:r>
              <a:rPr kumimoji="0" lang="uk-UA"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Але</a:t>
            </a:r>
            <a:r>
              <a:rPr lang="uk-UA" sz="4000" b="1" dirty="0" smtClean="0">
                <a:latin typeface="Times New Roman" pitchFamily="18" charset="0"/>
                <a:ea typeface="Times New Roman" pitchFamily="18" charset="0"/>
                <a:cs typeface="Times New Roman" pitchFamily="18" charset="0"/>
              </a:rPr>
              <a:t>!</a:t>
            </a: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b="1" dirty="0" smtClean="0">
                <a:latin typeface="Times New Roman" pitchFamily="18" charset="0"/>
                <a:ea typeface="Times New Roman" pitchFamily="18" charset="0"/>
                <a:cs typeface="Times New Roman" pitchFamily="18" charset="0"/>
              </a:rPr>
              <a:t> </a:t>
            </a:r>
            <a:r>
              <a:rPr lang="ru-RU" sz="2400" b="1" dirty="0" err="1" smtClean="0">
                <a:latin typeface="Times New Roman" pitchFamily="18" charset="0"/>
                <a:ea typeface="Times New Roman" pitchFamily="18" charset="0"/>
                <a:cs typeface="Times New Roman" pitchFamily="18" charset="0"/>
              </a:rPr>
              <a:t>цей</a:t>
            </a:r>
            <a:r>
              <a:rPr lang="ru-RU" sz="2400" b="1" dirty="0" smtClean="0">
                <a:latin typeface="Times New Roman" pitchFamily="18" charset="0"/>
                <a:ea typeface="Times New Roman" pitchFamily="18" charset="0"/>
                <a:cs typeface="Times New Roman" pitchFamily="18" charset="0"/>
              </a:rPr>
              <a:t> результат не </a:t>
            </a:r>
            <a:r>
              <a:rPr lang="ru-RU" sz="2400" b="1" dirty="0" err="1" smtClean="0">
                <a:latin typeface="Times New Roman" pitchFamily="18" charset="0"/>
                <a:ea typeface="Times New Roman" pitchFamily="18" charset="0"/>
                <a:cs typeface="Times New Roman" pitchFamily="18" charset="0"/>
              </a:rPr>
              <a:t>є</a:t>
            </a:r>
            <a:r>
              <a:rPr lang="ru-RU" sz="2400" b="1" dirty="0" smtClean="0">
                <a:latin typeface="Times New Roman" pitchFamily="18" charset="0"/>
                <a:ea typeface="Times New Roman" pitchFamily="18" charset="0"/>
                <a:cs typeface="Times New Roman" pitchFamily="18" charset="0"/>
              </a:rPr>
              <a:t> </a:t>
            </a:r>
            <a:r>
              <a:rPr lang="ru-RU" sz="2400" b="1" dirty="0" err="1" smtClean="0">
                <a:latin typeface="Times New Roman" pitchFamily="18" charset="0"/>
                <a:ea typeface="Times New Roman" pitchFamily="18" charset="0"/>
                <a:cs typeface="Times New Roman" pitchFamily="18" charset="0"/>
              </a:rPr>
              <a:t>реалістичним</a:t>
            </a:r>
            <a:r>
              <a:rPr lang="ru-RU" sz="2000" b="1" dirty="0" smtClean="0">
                <a:latin typeface="Times New Roman" pitchFamily="18" charset="0"/>
                <a:ea typeface="Times New Roman" pitchFamily="18" charset="0"/>
                <a:cs typeface="Times New Roman" pitchFamily="18" charset="0"/>
              </a:rPr>
              <a:t>. </a:t>
            </a:r>
          </a:p>
          <a:p>
            <a:pPr eaLnBrk="0" fontAlgn="base" hangingPunct="0">
              <a:spcBef>
                <a:spcPct val="0"/>
              </a:spcBef>
              <a:spcAft>
                <a:spcPct val="0"/>
              </a:spcAft>
            </a:pPr>
            <a:endParaRPr lang="ru-RU" sz="2000" b="1"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А</a:t>
            </a:r>
            <a:r>
              <a:rPr lang="uk-UA" sz="2000" b="1" dirty="0" smtClean="0">
                <a:latin typeface="Times New Roman" pitchFamily="18" charset="0"/>
                <a:ea typeface="Times New Roman" pitchFamily="18" charset="0"/>
                <a:cs typeface="Times New Roman" pitchFamily="18" charset="0"/>
              </a:rPr>
              <a:t>  зробити, достатньо, інформативний аналіз ефективності бюджетної програми на основі існуючих даних, не передбачається можливим.</a:t>
            </a:r>
          </a:p>
          <a:p>
            <a:pPr lvl="0" eaLnBrk="0" fontAlgn="base" hangingPunct="0">
              <a:spcBef>
                <a:spcPct val="0"/>
              </a:spcBef>
              <a:spcAft>
                <a:spcPct val="0"/>
              </a:spcAf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Тому що,</a:t>
            </a:r>
            <a:r>
              <a:rPr kumimoji="0" lang="uk-UA"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практично по кожній бюджетної програмі,   хоча б один показник ефективності або якості відсутній або не є досить інформативним. А саме, </a:t>
            </a:r>
            <a:r>
              <a:rPr lang="uk-UA" sz="2000" b="1" dirty="0" smtClean="0">
                <a:latin typeface="Times New Roman" pitchFamily="18" charset="0"/>
                <a:ea typeface="Times New Roman" pitchFamily="18" charset="0"/>
                <a:cs typeface="Times New Roman" pitchFamily="18" charset="0"/>
              </a:rPr>
              <a:t>ці показники</a:t>
            </a: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мають ключове значення при порівняльному аналізі бюджетних програм. </a:t>
            </a:r>
          </a:p>
          <a:p>
            <a:pPr lvl="0" eaLnBrk="0" fontAlgn="base" hangingPunct="0">
              <a:spcBef>
                <a:spcPct val="0"/>
              </a:spcBef>
              <a:spcAft>
                <a:spcPct val="0"/>
              </a:spcAft>
            </a:pPr>
            <a:endPar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85720" y="714357"/>
          <a:ext cx="8572560" cy="2038351"/>
        </p:xfrm>
        <a:graphic>
          <a:graphicData uri="http://schemas.openxmlformats.org/drawingml/2006/table">
            <a:tbl>
              <a:tblPr/>
              <a:tblGrid>
                <a:gridCol w="4373876"/>
                <a:gridCol w="4198684"/>
              </a:tblGrid>
              <a:tr h="815341">
                <a:tc>
                  <a:txBody>
                    <a:bodyPr/>
                    <a:lstStyle/>
                    <a:p>
                      <a:pPr marL="457200" algn="ctr">
                        <a:lnSpc>
                          <a:spcPct val="115000"/>
                        </a:lnSpc>
                        <a:spcAft>
                          <a:spcPts val="0"/>
                        </a:spcAft>
                      </a:pPr>
                      <a:r>
                        <a:rPr lang="uk-UA" sz="2000" b="1" dirty="0">
                          <a:latin typeface="Times New Roman" pitchFamily="18" charset="0"/>
                          <a:ea typeface="Times New Roman"/>
                          <a:cs typeface="Times New Roman" pitchFamily="18" charset="0"/>
                        </a:rPr>
                        <a:t>Ефективність бюджетної програми</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2000" b="1">
                          <a:latin typeface="Times New Roman" pitchFamily="18" charset="0"/>
                          <a:ea typeface="Times New Roman"/>
                          <a:cs typeface="Times New Roman" pitchFamily="18" charset="0"/>
                        </a:rPr>
                        <a:t>Кількість балів</a:t>
                      </a:r>
                      <a:endParaRPr lang="ru-RU" sz="2000" b="1">
                        <a:latin typeface="Times New Roman" pitchFamily="18" charset="0"/>
                        <a:ea typeface="Times New Roman"/>
                        <a:cs typeface="Times New Roman" pitchFamily="18" charset="0"/>
                      </a:endParaRPr>
                    </a:p>
                    <a:p>
                      <a:pPr marL="457200" algn="ctr">
                        <a:lnSpc>
                          <a:spcPct val="115000"/>
                        </a:lnSpc>
                        <a:spcAft>
                          <a:spcPts val="0"/>
                        </a:spcAft>
                      </a:pPr>
                      <a:r>
                        <a:rPr lang="uk-UA" sz="2000" b="1">
                          <a:latin typeface="Times New Roman" pitchFamily="18" charset="0"/>
                          <a:ea typeface="Times New Roman"/>
                          <a:cs typeface="Times New Roman" pitchFamily="18" charset="0"/>
                        </a:rPr>
                        <a:t>(пропонована шкала)</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marL="457200">
                        <a:lnSpc>
                          <a:spcPct val="115000"/>
                        </a:lnSpc>
                        <a:spcAft>
                          <a:spcPts val="0"/>
                        </a:spcAft>
                      </a:pPr>
                      <a:r>
                        <a:rPr lang="uk-UA" sz="2000" b="1" dirty="0">
                          <a:latin typeface="Times New Roman" pitchFamily="18" charset="0"/>
                          <a:ea typeface="Times New Roman"/>
                          <a:cs typeface="Times New Roman" pitchFamily="18" charset="0"/>
                        </a:rPr>
                        <a:t>Висока ефективність програми</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2000" b="1">
                          <a:latin typeface="Times New Roman" pitchFamily="18" charset="0"/>
                          <a:ea typeface="Times New Roman"/>
                          <a:cs typeface="Times New Roman" pitchFamily="18" charset="0"/>
                        </a:rPr>
                        <a:t>215 і більше балів</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marL="457200">
                        <a:lnSpc>
                          <a:spcPct val="115000"/>
                        </a:lnSpc>
                        <a:spcAft>
                          <a:spcPts val="0"/>
                        </a:spcAft>
                      </a:pPr>
                      <a:r>
                        <a:rPr lang="uk-UA" sz="2000" b="1" dirty="0">
                          <a:latin typeface="Times New Roman" pitchFamily="18" charset="0"/>
                          <a:ea typeface="Times New Roman"/>
                          <a:cs typeface="Times New Roman" pitchFamily="18" charset="0"/>
                        </a:rPr>
                        <a:t>Середня ефективність програми</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2000" b="1" dirty="0">
                          <a:latin typeface="Times New Roman" pitchFamily="18" charset="0"/>
                          <a:ea typeface="Times New Roman"/>
                          <a:cs typeface="Times New Roman" pitchFamily="18" charset="0"/>
                        </a:rPr>
                        <a:t>190-215 балів</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marL="457200">
                        <a:lnSpc>
                          <a:spcPct val="115000"/>
                        </a:lnSpc>
                        <a:spcAft>
                          <a:spcPts val="0"/>
                        </a:spcAft>
                      </a:pPr>
                      <a:r>
                        <a:rPr lang="uk-UA" sz="2000" b="1" dirty="0">
                          <a:latin typeface="Times New Roman" pitchFamily="18" charset="0"/>
                          <a:ea typeface="Times New Roman"/>
                          <a:cs typeface="Times New Roman" pitchFamily="18" charset="0"/>
                        </a:rPr>
                        <a:t>Низька ефективність програми</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uk-UA" sz="2000" b="1" dirty="0">
                          <a:latin typeface="Times New Roman" pitchFamily="18" charset="0"/>
                          <a:ea typeface="Times New Roman"/>
                          <a:cs typeface="Times New Roman" pitchFamily="18" charset="0"/>
                        </a:rPr>
                        <a:t>менше 190 балів</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0" y="142852"/>
            <a:ext cx="9144000" cy="461665"/>
          </a:xfrm>
          <a:prstGeom prst="rect">
            <a:avLst/>
          </a:prstGeom>
        </p:spPr>
        <p:txBody>
          <a:bodyPr wrap="square">
            <a:spAutoFit/>
          </a:bodyPr>
          <a:lstStyle/>
          <a:p>
            <a:pPr lvl="0" algn="ctr" fontAlgn="base">
              <a:spcBef>
                <a:spcPct val="0"/>
              </a:spcBef>
              <a:spcAft>
                <a:spcPct val="0"/>
              </a:spcAft>
              <a:buFontTx/>
              <a:buChar char="•"/>
            </a:pPr>
            <a:r>
              <a:rPr lang="uk-UA" sz="2400" b="1" dirty="0" smtClean="0">
                <a:latin typeface="Times New Roman" pitchFamily="18" charset="0"/>
                <a:ea typeface="Times New Roman" pitchFamily="18" charset="0"/>
                <a:cs typeface="Times New Roman" pitchFamily="18" charset="0"/>
              </a:rPr>
              <a:t>Шкала аналізу ефективності бюджетної програми </a:t>
            </a:r>
            <a:endParaRPr lang="ru-RU"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642918"/>
            <a:ext cx="8229600" cy="5483245"/>
          </a:xfrm>
        </p:spPr>
        <p:txBody>
          <a:bodyPr>
            <a:normAutofit/>
          </a:bodyPr>
          <a:lstStyle/>
          <a:p>
            <a:pPr algn="ctr">
              <a:buNone/>
            </a:pPr>
            <a:r>
              <a:rPr lang="uk-UA"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Рекомендації  Миколаївській  міській раді та її виконавчим органам щодо підвищення  ефективності бюджетних програм та шляхів формування управлінських рішень для підвищення ефективності використання бюджетних коштів Департаментом енергетики, енергозбереження та впровадження інноваційних технологій м Миколаєва: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fontScale="90000"/>
          </a:bodyPr>
          <a:lstStyle/>
          <a:p>
            <a:r>
              <a:rPr lang="ru-RU" sz="3600" b="1" dirty="0" err="1" smtClean="0">
                <a:latin typeface="Times New Roman" pitchFamily="18" charset="0"/>
                <a:cs typeface="Times New Roman" pitchFamily="18" charset="0"/>
              </a:rPr>
              <a:t>Усунути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негативні</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чинники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які</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гальмують</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процес</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впровадження</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енергоефективних</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технологій</a:t>
            </a:r>
            <a:r>
              <a:rPr lang="ru-RU" sz="3600" b="1" dirty="0" smtClean="0">
                <a:latin typeface="Times New Roman" pitchFamily="18" charset="0"/>
                <a:cs typeface="Times New Roman" pitchFamily="18" charset="0"/>
              </a:rPr>
              <a:t>:</a:t>
            </a:r>
            <a:r>
              <a:rPr lang="ru-RU" u="sng" dirty="0" smtClean="0"/>
              <a:t/>
            </a:r>
            <a:br>
              <a:rPr lang="ru-RU" u="sng" dirty="0" smtClean="0"/>
            </a:br>
            <a:endParaRPr lang="ru-RU" dirty="0"/>
          </a:p>
        </p:txBody>
      </p:sp>
      <p:sp>
        <p:nvSpPr>
          <p:cNvPr id="3" name="Содержимое 2"/>
          <p:cNvSpPr>
            <a:spLocks noGrp="1"/>
          </p:cNvSpPr>
          <p:nvPr>
            <p:ph idx="1"/>
          </p:nvPr>
        </p:nvSpPr>
        <p:spPr>
          <a:xfrm>
            <a:off x="457200" y="1214422"/>
            <a:ext cx="8229600" cy="5286412"/>
          </a:xfrm>
        </p:spPr>
        <p:txBody>
          <a:bodyPr>
            <a:normAutofit fontScale="25000" lnSpcReduction="20000"/>
          </a:bodyPr>
          <a:lstStyle/>
          <a:p>
            <a:endParaRPr lang="ru-RU" sz="6200" b="1" dirty="0" smtClean="0">
              <a:latin typeface="Times New Roman" pitchFamily="18" charset="0"/>
              <a:cs typeface="Times New Roman" pitchFamily="18" charset="0"/>
            </a:endParaRPr>
          </a:p>
          <a:p>
            <a:r>
              <a:rPr lang="ru-RU" sz="9600" b="1" dirty="0" smtClean="0">
                <a:latin typeface="Times New Roman" pitchFamily="18" charset="0"/>
                <a:cs typeface="Times New Roman" pitchFamily="18" charset="0"/>
              </a:rPr>
              <a:t>1. </a:t>
            </a:r>
            <a:r>
              <a:rPr lang="ru-RU" sz="9600" b="1" dirty="0" err="1" smtClean="0">
                <a:latin typeface="Times New Roman" pitchFamily="18" charset="0"/>
                <a:cs typeface="Times New Roman" pitchFamily="18" charset="0"/>
              </a:rPr>
              <a:t>Відсутність</a:t>
            </a:r>
            <a:r>
              <a:rPr lang="ru-RU" sz="9600" b="1" dirty="0" smtClean="0">
                <a:latin typeface="Times New Roman" pitchFamily="18" charset="0"/>
                <a:cs typeface="Times New Roman" pitchFamily="18" charset="0"/>
              </a:rPr>
              <a:t> в </a:t>
            </a:r>
            <a:r>
              <a:rPr lang="ru-RU" sz="9600" b="1" dirty="0" err="1" smtClean="0">
                <a:latin typeface="Times New Roman" pitchFamily="18" charset="0"/>
                <a:cs typeface="Times New Roman" pitchFamily="18" charset="0"/>
              </a:rPr>
              <a:t>звітах</a:t>
            </a:r>
            <a:r>
              <a:rPr lang="ru-RU" sz="9600" b="1" dirty="0" smtClean="0">
                <a:latin typeface="Times New Roman" pitchFamily="18" charset="0"/>
                <a:cs typeface="Times New Roman" pitchFamily="18" charset="0"/>
              </a:rPr>
              <a:t> про </a:t>
            </a:r>
            <a:r>
              <a:rPr lang="ru-RU" sz="9600" b="1" dirty="0" err="1" smtClean="0">
                <a:latin typeface="Times New Roman" pitchFamily="18" charset="0"/>
                <a:cs typeface="Times New Roman" pitchFamily="18" charset="0"/>
              </a:rPr>
              <a:t>виконання</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бюджетних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програм</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показників</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результативності</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що</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демонструють</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фактичну</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економію</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енергоресурсів</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і</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економію</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бюджетних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коштів</a:t>
            </a:r>
            <a:r>
              <a:rPr lang="ru-RU" sz="9600" b="1" dirty="0" smtClean="0">
                <a:latin typeface="Times New Roman" pitchFamily="18" charset="0"/>
                <a:cs typeface="Times New Roman" pitchFamily="18" charset="0"/>
              </a:rPr>
              <a:t>.</a:t>
            </a:r>
          </a:p>
          <a:p>
            <a:endParaRPr lang="ru-RU" sz="9600" b="1" dirty="0" smtClean="0">
              <a:latin typeface="Times New Roman" pitchFamily="18" charset="0"/>
              <a:cs typeface="Times New Roman" pitchFamily="18" charset="0"/>
            </a:endParaRPr>
          </a:p>
          <a:p>
            <a:r>
              <a:rPr lang="ru-RU" sz="9600" b="1" dirty="0" smtClean="0">
                <a:latin typeface="Times New Roman" pitchFamily="18" charset="0"/>
                <a:cs typeface="Times New Roman" pitchFamily="18" charset="0"/>
              </a:rPr>
              <a:t>2. </a:t>
            </a:r>
            <a:r>
              <a:rPr lang="ru-RU" sz="9600" b="1" dirty="0" err="1" smtClean="0">
                <a:latin typeface="Times New Roman" pitchFamily="18" charset="0"/>
                <a:cs typeface="Times New Roman" pitchFamily="18" charset="0"/>
              </a:rPr>
              <a:t>Відсутність</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дієвого</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процесу</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оцінки</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ефективності</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бюджетних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програм</a:t>
            </a:r>
            <a:r>
              <a:rPr lang="ru-RU" sz="9600" b="1" dirty="0" smtClean="0">
                <a:latin typeface="Times New Roman" pitchFamily="18" charset="0"/>
                <a:cs typeface="Times New Roman" pitchFamily="18" charset="0"/>
              </a:rPr>
              <a:t> та </a:t>
            </a:r>
            <a:r>
              <a:rPr lang="ru-RU" sz="9600" b="1" dirty="0" err="1" smtClean="0">
                <a:latin typeface="Times New Roman" pitchFamily="18" charset="0"/>
                <a:cs typeface="Times New Roman" pitchFamily="18" charset="0"/>
              </a:rPr>
              <a:t>впливу</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цієї</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оцінки</a:t>
            </a:r>
            <a:r>
              <a:rPr lang="ru-RU" sz="9600" b="1" dirty="0" smtClean="0">
                <a:latin typeface="Times New Roman" pitchFamily="18" charset="0"/>
                <a:cs typeface="Times New Roman" pitchFamily="18" charset="0"/>
              </a:rPr>
              <a:t> на </a:t>
            </a:r>
            <a:r>
              <a:rPr lang="ru-RU" sz="9600" b="1" dirty="0" err="1" smtClean="0">
                <a:latin typeface="Times New Roman" pitchFamily="18" charset="0"/>
                <a:cs typeface="Times New Roman" pitchFamily="18" charset="0"/>
              </a:rPr>
              <a:t>доцільність</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використання</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бюджетних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коштів</a:t>
            </a:r>
            <a:r>
              <a:rPr lang="ru-RU" sz="9600" b="1" dirty="0" smtClean="0">
                <a:latin typeface="Times New Roman" pitchFamily="18" charset="0"/>
                <a:cs typeface="Times New Roman" pitchFamily="18" charset="0"/>
              </a:rPr>
              <a:t> у </a:t>
            </a:r>
            <a:r>
              <a:rPr lang="ru-RU" sz="9600" b="1" dirty="0" err="1" smtClean="0">
                <a:latin typeface="Times New Roman" pitchFamily="18" charset="0"/>
                <a:cs typeface="Times New Roman" pitchFamily="18" charset="0"/>
              </a:rPr>
              <a:t>наступних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бюджетних</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періодах</a:t>
            </a:r>
            <a:r>
              <a:rPr lang="ru-RU" sz="9600" u="sng" dirty="0" smtClean="0">
                <a:latin typeface="Times New Roman" pitchFamily="18" charset="0"/>
                <a:cs typeface="Times New Roman" pitchFamily="18" charset="0"/>
              </a:rPr>
              <a:t>.</a:t>
            </a:r>
            <a:r>
              <a:rPr lang="ru-RU" sz="9600" b="1" dirty="0" smtClean="0">
                <a:latin typeface="Times New Roman" pitchFamily="18" charset="0"/>
                <a:cs typeface="Times New Roman" pitchFamily="18" charset="0"/>
              </a:rPr>
              <a:t> </a:t>
            </a:r>
          </a:p>
          <a:p>
            <a:endParaRPr lang="ru-RU" sz="9600" b="1" dirty="0" smtClean="0">
              <a:latin typeface="Times New Roman" pitchFamily="18" charset="0"/>
              <a:cs typeface="Times New Roman" pitchFamily="18" charset="0"/>
            </a:endParaRPr>
          </a:p>
          <a:p>
            <a:r>
              <a:rPr lang="ru-RU" sz="9600" b="1" dirty="0" smtClean="0">
                <a:latin typeface="Times New Roman" pitchFamily="18" charset="0"/>
                <a:cs typeface="Times New Roman" pitchFamily="18" charset="0"/>
              </a:rPr>
              <a:t>3. </a:t>
            </a:r>
            <a:r>
              <a:rPr lang="ru-RU" sz="9600" b="1" dirty="0" err="1" smtClean="0">
                <a:latin typeface="Times New Roman" pitchFamily="18" charset="0"/>
                <a:cs typeface="Times New Roman" pitchFamily="18" charset="0"/>
              </a:rPr>
              <a:t>Дроблення</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і</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дублювання</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повноважень</a:t>
            </a:r>
            <a:r>
              <a:rPr lang="ru-RU" sz="9600" b="1" dirty="0" smtClean="0">
                <a:latin typeface="Times New Roman" pitchFamily="18" charset="0"/>
                <a:cs typeface="Times New Roman" pitchFamily="18" charset="0"/>
              </a:rPr>
              <a:t> по </a:t>
            </a:r>
            <a:r>
              <a:rPr lang="ru-RU" sz="9600" b="1" dirty="0" err="1" smtClean="0">
                <a:latin typeface="Times New Roman" pitchFamily="18" charset="0"/>
                <a:cs typeface="Times New Roman" pitchFamily="18" charset="0"/>
              </a:rPr>
              <a:t>реалізації</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місцевої</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політики</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розвитку</a:t>
            </a:r>
            <a:r>
              <a:rPr lang="ru-RU" sz="9600" b="1" dirty="0" smtClean="0">
                <a:latin typeface="Times New Roman" pitchFamily="18" charset="0"/>
                <a:cs typeface="Times New Roman" pitchFamily="18" charset="0"/>
              </a:rPr>
              <a:t> ЖКГ (</a:t>
            </a:r>
            <a:r>
              <a:rPr lang="ru-RU" sz="9600" b="1" dirty="0" err="1" smtClean="0">
                <a:latin typeface="Times New Roman" pitchFamily="18" charset="0"/>
                <a:cs typeface="Times New Roman" pitchFamily="18" charset="0"/>
              </a:rPr>
              <a:t>Енергозбереження</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це</a:t>
            </a:r>
            <a:r>
              <a:rPr lang="ru-RU" sz="9600" b="1" dirty="0" smtClean="0">
                <a:latin typeface="Times New Roman" pitchFamily="18" charset="0"/>
                <a:cs typeface="Times New Roman" pitchFamily="18" charset="0"/>
              </a:rPr>
              <a:t> один </a:t>
            </a:r>
            <a:r>
              <a:rPr lang="ru-RU" sz="9600" b="1" dirty="0" err="1" smtClean="0">
                <a:latin typeface="Times New Roman" pitchFamily="18" charset="0"/>
                <a:cs typeface="Times New Roman" pitchFamily="18" charset="0"/>
              </a:rPr>
              <a:t>з</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напрямків</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даного</a:t>
            </a:r>
            <a:r>
              <a:rPr lang="ru-RU" sz="9600" b="1" dirty="0" smtClean="0">
                <a:latin typeface="Times New Roman" pitchFamily="18" charset="0"/>
                <a:cs typeface="Times New Roman" pitchFamily="18" charset="0"/>
              </a:rPr>
              <a:t> </a:t>
            </a:r>
            <a:r>
              <a:rPr lang="ru-RU" sz="9600" b="1" dirty="0" err="1" smtClean="0">
                <a:latin typeface="Times New Roman" pitchFamily="18" charset="0"/>
                <a:cs typeface="Times New Roman" pitchFamily="18" charset="0"/>
              </a:rPr>
              <a:t>розвитку</a:t>
            </a:r>
            <a:r>
              <a:rPr lang="ru-RU" sz="9600" b="1" dirty="0" smtClean="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нфографика1.jpg"/>
          <p:cNvPicPr>
            <a:picLocks noChangeAspect="1"/>
          </p:cNvPicPr>
          <p:nvPr/>
        </p:nvPicPr>
        <p:blipFill>
          <a:blip r:embed="rId2"/>
          <a:stretch>
            <a:fillRect/>
          </a:stretch>
        </p:blipFill>
        <p:spPr>
          <a:xfrm>
            <a:off x="2071670" y="642918"/>
            <a:ext cx="5143536" cy="6000793"/>
          </a:xfrm>
          <a:prstGeom prst="rect">
            <a:avLst/>
          </a:prstGeom>
        </p:spPr>
      </p:pic>
      <p:sp>
        <p:nvSpPr>
          <p:cNvPr id="5" name="Прямоугольник 4"/>
          <p:cNvSpPr/>
          <p:nvPr/>
        </p:nvSpPr>
        <p:spPr>
          <a:xfrm>
            <a:off x="2571736" y="142852"/>
            <a:ext cx="184731" cy="400110"/>
          </a:xfrm>
          <a:prstGeom prst="rect">
            <a:avLst/>
          </a:prstGeom>
        </p:spPr>
        <p:txBody>
          <a:bodyPr wrap="none">
            <a:spAutoFit/>
          </a:bodyPr>
          <a:lstStyle/>
          <a:p>
            <a:endParaRPr lang="ru-RU" sz="2000" dirty="0">
              <a:effectLst>
                <a:outerShdw blurRad="38100" dist="38100" dir="2700000" algn="tl">
                  <a:srgbClr val="000000">
                    <a:alpha val="43137"/>
                  </a:srgbClr>
                </a:outerShdw>
              </a:effectLst>
            </a:endParaRPr>
          </a:p>
        </p:txBody>
      </p:sp>
      <p:sp>
        <p:nvSpPr>
          <p:cNvPr id="7" name="Прямоугольник 6"/>
          <p:cNvSpPr/>
          <p:nvPr/>
        </p:nvSpPr>
        <p:spPr>
          <a:xfrm>
            <a:off x="500034" y="214290"/>
            <a:ext cx="8001056" cy="369332"/>
          </a:xfrm>
          <a:prstGeom prst="rect">
            <a:avLst/>
          </a:prstGeom>
        </p:spPr>
        <p:txBody>
          <a:bodyPr wrap="square">
            <a:spAutoFit/>
          </a:bodyPr>
          <a:lstStyle/>
          <a:p>
            <a:r>
              <a:rPr lang="ru-RU" b="1" dirty="0" err="1" smtClean="0">
                <a:latin typeface="Times New Roman" pitchFamily="18" charset="0"/>
                <a:cs typeface="Times New Roman" pitchFamily="18" charset="0"/>
              </a:rPr>
              <a:t>Дублювання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повноважень</a:t>
            </a:r>
            <a:r>
              <a:rPr lang="ru-RU" b="1" dirty="0" smtClean="0">
                <a:latin typeface="Times New Roman" pitchFamily="18" charset="0"/>
                <a:cs typeface="Times New Roman" pitchFamily="18" charset="0"/>
              </a:rPr>
              <a:t> по </a:t>
            </a:r>
            <a:r>
              <a:rPr lang="ru-RU" b="1" dirty="0" err="1" smtClean="0">
                <a:latin typeface="Times New Roman" pitchFamily="18" charset="0"/>
                <a:cs typeface="Times New Roman" pitchFamily="18" charset="0"/>
              </a:rPr>
              <a:t>реалізації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місцевої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політики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розвитку</a:t>
            </a:r>
            <a:r>
              <a:rPr lang="ru-RU" b="1" dirty="0" smtClean="0">
                <a:latin typeface="Times New Roman" pitchFamily="18" charset="0"/>
                <a:cs typeface="Times New Roman" pitchFamily="18" charset="0"/>
              </a:rPr>
              <a:t> ЖКГ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lvl="0" algn="ctr" fontAlgn="base">
              <a:spcBef>
                <a:spcPct val="0"/>
              </a:spcBef>
              <a:spcAft>
                <a:spcPct val="0"/>
              </a:spcAft>
            </a:pPr>
            <a:r>
              <a:rPr lang="uk-UA"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«Структура видатків на заходи з енергозбереження, впроваджених Департаментом у 2017р.»</a:t>
            </a:r>
            <a:endParaRPr lang="uk-UA"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Диаграмма 4"/>
          <p:cNvGraphicFramePr/>
          <p:nvPr/>
        </p:nvGraphicFramePr>
        <p:xfrm>
          <a:off x="0" y="785794"/>
          <a:ext cx="9144000" cy="6072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642918"/>
            <a:ext cx="9144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Загальна рекомендація:</a:t>
            </a:r>
          </a:p>
          <a:p>
            <a:pPr marL="0" marR="0" lvl="0" indent="0" algn="ctr" defTabSz="914400" rtl="0" eaLnBrk="1" fontAlgn="base" latinLnBrk="0" hangingPunct="1">
              <a:lnSpc>
                <a:spcPct val="100000"/>
              </a:lnSpc>
              <a:spcBef>
                <a:spcPct val="0"/>
              </a:spcBef>
              <a:spcAft>
                <a:spcPct val="0"/>
              </a:spcAft>
              <a:buClrTx/>
              <a:buSzTx/>
              <a:buFontTx/>
              <a:buNone/>
              <a:tabLst/>
            </a:pPr>
            <a:endParaRPr lang="uk-UA"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 метою подальшої економії бюджетних коштів в наслідок енергозбереження,  впровадити  інструмент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енергосервісу</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плануванні та виконанні програм та заходів з енергозбереження.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Організувати інструмент громадського аудиту ефективності  впровадження програм та заходів з енергозбереження для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моніторінгу</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економії  бюджетних коштів   внаслідок  реалізації програм та заходів  з енергозбереження.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Налагодити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громадський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 за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сіма</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етапами розробки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реалізації міських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программ</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 енергозбереження.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пробел.png"/>
          <p:cNvPicPr>
            <a:picLocks noChangeAspect="1"/>
          </p:cNvPicPr>
          <p:nvPr/>
        </p:nvPicPr>
        <p:blipFill>
          <a:blip r:embed="rId2" cstate="print"/>
          <a:stretch>
            <a:fillRect/>
          </a:stretch>
        </p:blipFill>
        <p:spPr>
          <a:xfrm>
            <a:off x="1500166" y="3000372"/>
            <a:ext cx="5760732" cy="43190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4290"/>
            <a:ext cx="9144000" cy="769441"/>
          </a:xfrm>
          <a:prstGeom prst="rect">
            <a:avLst/>
          </a:prstGeom>
          <a:noFill/>
        </p:spPr>
        <p:txBody>
          <a:bodyPr wrap="square" rtlCol="0">
            <a:spAutoFit/>
          </a:bodyPr>
          <a:lstStyle/>
          <a:p>
            <a:pPr algn="ctr"/>
            <a:r>
              <a:rPr lang="uk-UA" sz="4400" b="1" dirty="0" err="1" smtClean="0">
                <a:solidFill>
                  <a:srgbClr val="672E17"/>
                </a:solidFill>
                <a:effectLst>
                  <a:outerShdw blurRad="38100" dist="38100" dir="2700000" algn="tl">
                    <a:srgbClr val="000000">
                      <a:alpha val="43137"/>
                    </a:srgbClr>
                  </a:outerShdw>
                </a:effectLst>
                <a:latin typeface="Times New Roman" pitchFamily="18" charset="0"/>
                <a:cs typeface="Times New Roman" pitchFamily="18" charset="0"/>
              </a:rPr>
              <a:t>Пам</a:t>
            </a:r>
            <a:r>
              <a:rPr lang="en-US" sz="4400" b="1" dirty="0" smtClean="0">
                <a:solidFill>
                  <a:srgbClr val="672E17"/>
                </a:solidFill>
                <a:effectLst>
                  <a:outerShdw blurRad="38100" dist="38100" dir="2700000" algn="tl">
                    <a:srgbClr val="000000">
                      <a:alpha val="43137"/>
                    </a:srgbClr>
                  </a:outerShdw>
                </a:effectLst>
                <a:latin typeface="Times New Roman" pitchFamily="18" charset="0"/>
                <a:cs typeface="Times New Roman" pitchFamily="18" charset="0"/>
              </a:rPr>
              <a:t>’</a:t>
            </a:r>
            <a:r>
              <a:rPr lang="uk-UA" sz="4400" b="1" dirty="0" smtClean="0">
                <a:solidFill>
                  <a:srgbClr val="672E17"/>
                </a:solidFill>
                <a:effectLst>
                  <a:outerShdw blurRad="38100" dist="38100" dir="2700000" algn="tl">
                    <a:srgbClr val="000000">
                      <a:alpha val="43137"/>
                    </a:srgbClr>
                  </a:outerShdw>
                </a:effectLst>
                <a:latin typeface="Times New Roman" pitchFamily="18" charset="0"/>
                <a:cs typeface="Times New Roman" pitchFamily="18" charset="0"/>
              </a:rPr>
              <a:t>ятка</a:t>
            </a:r>
            <a:endParaRPr lang="ru-RU" sz="4400" b="1" dirty="0">
              <a:solidFill>
                <a:srgbClr val="672E17"/>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инфографика4.jpg"/>
          <p:cNvPicPr>
            <a:picLocks noChangeAspect="1"/>
          </p:cNvPicPr>
          <p:nvPr/>
        </p:nvPicPr>
        <p:blipFill>
          <a:blip r:embed="rId2" cstate="print"/>
          <a:stretch>
            <a:fillRect/>
          </a:stretch>
        </p:blipFill>
        <p:spPr>
          <a:xfrm>
            <a:off x="785786" y="1000108"/>
            <a:ext cx="7559864" cy="56678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71744"/>
            <a:ext cx="9144000" cy="1200329"/>
          </a:xfrm>
          <a:prstGeom prst="rect">
            <a:avLst/>
          </a:prstGeom>
          <a:noFill/>
        </p:spPr>
        <p:txBody>
          <a:bodyPr wrap="square" rtlCol="0">
            <a:spAutoFit/>
          </a:bodyPr>
          <a:lstStyle/>
          <a:p>
            <a:pPr algn="ctr"/>
            <a:r>
              <a:rPr lang="uk-UA" sz="7200" b="1" dirty="0" smtClean="0">
                <a:solidFill>
                  <a:srgbClr val="672E17"/>
                </a:solidFill>
                <a:effectLst>
                  <a:outerShdw blurRad="38100" dist="38100" dir="2700000" algn="tl">
                    <a:srgbClr val="000000">
                      <a:alpha val="43137"/>
                    </a:srgbClr>
                  </a:outerShdw>
                </a:effectLst>
                <a:latin typeface="Times New Roman" pitchFamily="18" charset="0"/>
                <a:cs typeface="Times New Roman" pitchFamily="18" charset="0"/>
              </a:rPr>
              <a:t>Дякуємо за увагу!</a:t>
            </a:r>
            <a:endParaRPr lang="ru-RU" sz="7200" b="1" dirty="0">
              <a:solidFill>
                <a:srgbClr val="672E17"/>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728"/>
            <a:ext cx="9144000" cy="6186309"/>
          </a:xfrm>
          <a:prstGeom prst="rect">
            <a:avLst/>
          </a:prstGeom>
        </p:spPr>
        <p:txBody>
          <a:bodyPr wrap="square">
            <a:spAutoFit/>
          </a:bodyPr>
          <a:lstStyle/>
          <a:p>
            <a:pPr algn="ctr"/>
            <a:r>
              <a:rPr lang="uk-UA" sz="3600" b="1" dirty="0" smtClean="0">
                <a:latin typeface="Times New Roman" pitchFamily="18" charset="0"/>
                <a:cs typeface="Times New Roman" pitchFamily="18" charset="0"/>
              </a:rPr>
              <a:t>Дослідження  проведено  </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ГО «Фонд ініціативного розвитку» </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в рамках проекту,  який реалізується</a:t>
            </a:r>
          </a:p>
          <a:p>
            <a:pPr algn="ctr"/>
            <a:r>
              <a:rPr lang="uk-UA" sz="3600" b="1" dirty="0" smtClean="0">
                <a:latin typeface="Times New Roman" pitchFamily="18" charset="0"/>
                <a:cs typeface="Times New Roman" pitchFamily="18" charset="0"/>
              </a:rPr>
              <a:t> при підтримці</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 ГО «Фонд розвитку міста Миколаєва» </a:t>
            </a:r>
          </a:p>
          <a:p>
            <a:pPr algn="ctr"/>
            <a:endParaRPr lang="uk-UA" sz="3600" b="1" dirty="0" smtClean="0">
              <a:latin typeface="Times New Roman" pitchFamily="18" charset="0"/>
              <a:cs typeface="Times New Roman" pitchFamily="18" charset="0"/>
            </a:endParaRPr>
          </a:p>
          <a:p>
            <a:pPr algn="ctr"/>
            <a:r>
              <a:rPr lang="uk-UA" sz="3600" b="1" dirty="0" smtClean="0">
                <a:latin typeface="Times New Roman" pitchFamily="18" charset="0"/>
                <a:cs typeface="Times New Roman" pitchFamily="18" charset="0"/>
              </a:rPr>
              <a:t>за кошти  Національного фонду підтримки демократії (</a:t>
            </a:r>
            <a:r>
              <a:rPr lang="en-US" sz="3600" b="1" dirty="0" smtClean="0">
                <a:latin typeface="Times New Roman" pitchFamily="18" charset="0"/>
                <a:cs typeface="Times New Roman" pitchFamily="18" charset="0"/>
              </a:rPr>
              <a:t>NED </a:t>
            </a:r>
            <a:r>
              <a:rPr lang="uk-UA" sz="3600" b="1" dirty="0" smtClean="0">
                <a:latin typeface="Times New Roman" pitchFamily="18" charset="0"/>
                <a:cs typeface="Times New Roman" pitchFamily="18" charset="0"/>
              </a:rPr>
              <a:t>м. Вашингтон, США). </a:t>
            </a:r>
            <a:endParaRPr lang="uk-UA" sz="36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428604"/>
            <a:ext cx="9144000" cy="5940039"/>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40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Об'єкт дослідження:</a:t>
            </a:r>
          </a:p>
          <a:p>
            <a:pPr eaLnBrk="0" fontAlgn="base" hangingPunct="0">
              <a:spcBef>
                <a:spcPct val="0"/>
              </a:spcBef>
              <a:spcAft>
                <a:spcPct val="0"/>
              </a:spcAft>
            </a:pP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algn="ctr" eaLnBrk="0" fontAlgn="base" hangingPunct="0">
              <a:spcBef>
                <a:spcPct val="0"/>
              </a:spcBef>
              <a:spcAft>
                <a:spcPct val="0"/>
              </a:spcAft>
            </a:pP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система формування та виконання бюджетних програм,</a:t>
            </a:r>
          </a:p>
          <a:p>
            <a:pPr algn="ctr" eaLnBrk="0" fontAlgn="base" hangingPunct="0">
              <a:spcBef>
                <a:spcPct val="0"/>
              </a:spcBef>
              <a:spcAft>
                <a:spcPct val="0"/>
              </a:spcAft>
            </a:pP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реалізованих Департаментом енергетики, </a:t>
            </a:r>
            <a:r>
              <a:rPr kumimoji="0" lang="uk-UA" sz="4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енергозбереження та впровадження інноваційних технологій м. Миколаєва, </a:t>
            </a:r>
          </a:p>
          <a:p>
            <a:pPr algn="ctr" eaLnBrk="0" fontAlgn="base" hangingPunct="0">
              <a:spcBef>
                <a:spcPct val="0"/>
              </a:spcBef>
              <a:spcAft>
                <a:spcPct val="0"/>
              </a:spcAft>
            </a:pPr>
            <a:r>
              <a:rPr kumimoji="0" lang="uk-UA"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2017р.</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Мета  дослідження:</a:t>
            </a:r>
            <a:r>
              <a:rPr lang="ru-RU" dirty="0" smtClean="0">
                <a:effectLst>
                  <a:outerShdw blurRad="38100" dist="38100" dir="2700000" algn="tl">
                    <a:srgbClr val="000000">
                      <a:alpha val="43137"/>
                    </a:srgbClr>
                  </a:outerShdw>
                </a:effectLst>
                <a:latin typeface="Arial" pitchFamily="34" charset="0"/>
                <a:cs typeface="Arial" pitchFamily="34" charset="0"/>
              </a:rPr>
              <a:t> </a:t>
            </a:r>
            <a:br>
              <a:rPr lang="ru-RU" dirty="0" smtClean="0">
                <a:effectLst>
                  <a:outerShdw blurRad="38100" dist="38100" dir="2700000" algn="tl">
                    <a:srgbClr val="000000">
                      <a:alpha val="43137"/>
                    </a:srgbClr>
                  </a:outerShdw>
                </a:effectLst>
                <a:latin typeface="Arial" pitchFamily="34" charset="0"/>
                <a:cs typeface="Arial" pitchFamily="34" charset="0"/>
              </a:rPr>
            </a:br>
            <a:endParaRPr lang="ru-RU" dirty="0"/>
          </a:p>
        </p:txBody>
      </p:sp>
      <p:sp>
        <p:nvSpPr>
          <p:cNvPr id="3" name="Содержимое 2"/>
          <p:cNvSpPr>
            <a:spLocks noGrp="1"/>
          </p:cNvSpPr>
          <p:nvPr>
            <p:ph idx="1"/>
          </p:nvPr>
        </p:nvSpPr>
        <p:spPr>
          <a:xfrm>
            <a:off x="457200" y="1285860"/>
            <a:ext cx="8229600" cy="4840303"/>
          </a:xfrm>
        </p:spPr>
        <p:txBody>
          <a:bodyPr>
            <a:normAutofit fontScale="92500" lnSpcReduction="10000"/>
          </a:bodyPr>
          <a:lstStyle/>
          <a:p>
            <a:pPr marL="0" lvl="0" indent="0" algn="ctr" fontAlgn="base">
              <a:spcBef>
                <a:spcPct val="0"/>
              </a:spcBef>
              <a:spcAft>
                <a:spcPct val="0"/>
              </a:spcAft>
              <a:buNone/>
            </a:pPr>
            <a:r>
              <a:rPr lang="uk-UA" sz="3900" b="1" dirty="0" smtClean="0">
                <a:solidFill>
                  <a:srgbClr val="212121"/>
                </a:solidFill>
                <a:latin typeface="Times New Roman" pitchFamily="18" charset="0"/>
                <a:ea typeface="Times New Roman" pitchFamily="18" charset="0"/>
                <a:cs typeface="Times New Roman" pitchFamily="18" charset="0"/>
              </a:rPr>
              <a:t>оцінка ефективності бюджетних програм та </a:t>
            </a:r>
            <a:r>
              <a:rPr lang="uk-UA" sz="3900" b="1" dirty="0" smtClean="0">
                <a:latin typeface="Times New Roman" pitchFamily="18" charset="0"/>
                <a:ea typeface="Times New Roman" pitchFamily="18" charset="0"/>
                <a:cs typeface="Times New Roman" pitchFamily="18" charset="0"/>
              </a:rPr>
              <a:t>розробка обґрунтованих рекомендацій</a:t>
            </a:r>
          </a:p>
          <a:p>
            <a:pPr marL="0" lvl="0" indent="0" algn="ctr" fontAlgn="base">
              <a:spcBef>
                <a:spcPct val="0"/>
              </a:spcBef>
              <a:spcAft>
                <a:spcPct val="0"/>
              </a:spcAft>
              <a:buNone/>
            </a:pPr>
            <a:r>
              <a:rPr lang="uk-UA" sz="3900" b="1" dirty="0" smtClean="0">
                <a:latin typeface="Times New Roman" pitchFamily="18" charset="0"/>
                <a:ea typeface="Times New Roman" pitchFamily="18" charset="0"/>
                <a:cs typeface="Times New Roman" pitchFamily="18" charset="0"/>
              </a:rPr>
              <a:t> для ММР та її виконавчих органів,</a:t>
            </a:r>
          </a:p>
          <a:p>
            <a:pPr marL="0" lvl="0" indent="0" algn="ctr" fontAlgn="base">
              <a:spcBef>
                <a:spcPct val="0"/>
              </a:spcBef>
              <a:spcAft>
                <a:spcPct val="0"/>
              </a:spcAft>
              <a:buNone/>
            </a:pPr>
            <a:r>
              <a:rPr lang="uk-UA" sz="3900" b="1" dirty="0" smtClean="0">
                <a:latin typeface="Times New Roman" pitchFamily="18" charset="0"/>
                <a:ea typeface="Times New Roman" pitchFamily="18" charset="0"/>
                <a:cs typeface="Times New Roman" pitchFamily="18" charset="0"/>
              </a:rPr>
              <a:t> </a:t>
            </a:r>
          </a:p>
          <a:p>
            <a:pPr marL="0" lvl="0" indent="0" algn="ctr" fontAlgn="base">
              <a:spcBef>
                <a:spcPct val="0"/>
              </a:spcBef>
              <a:spcAft>
                <a:spcPct val="0"/>
              </a:spcAft>
              <a:buNone/>
            </a:pPr>
            <a:r>
              <a:rPr lang="uk-UA" sz="3900" b="1" dirty="0" smtClean="0">
                <a:latin typeface="Times New Roman" pitchFamily="18" charset="0"/>
                <a:ea typeface="Times New Roman" pitchFamily="18" charset="0"/>
                <a:cs typeface="Times New Roman" pitchFamily="18" charset="0"/>
              </a:rPr>
              <a:t> щодо  шляхів формування управлінських рішень </a:t>
            </a:r>
          </a:p>
          <a:p>
            <a:pPr marL="0" lvl="0" indent="0" algn="ctr" fontAlgn="base">
              <a:spcBef>
                <a:spcPct val="0"/>
              </a:spcBef>
              <a:spcAft>
                <a:spcPct val="0"/>
              </a:spcAft>
              <a:buNone/>
            </a:pPr>
            <a:r>
              <a:rPr lang="uk-UA" sz="3900" b="1" dirty="0" smtClean="0">
                <a:latin typeface="Times New Roman" pitchFamily="18" charset="0"/>
                <a:ea typeface="Times New Roman" pitchFamily="18" charset="0"/>
                <a:cs typeface="Times New Roman" pitchFamily="18" charset="0"/>
              </a:rPr>
              <a:t>для підвищення ефективності використання бюджетних коштів.</a:t>
            </a:r>
            <a:r>
              <a:rPr lang="ru-RU" sz="3900" b="1" dirty="0" smtClean="0">
                <a:latin typeface="Times New Roman" pitchFamily="18" charset="0"/>
                <a:cs typeface="Times New Roman" pitchFamily="18" charset="0"/>
              </a:rPr>
              <a:t> </a:t>
            </a:r>
            <a:endParaRPr lang="ru-RU" sz="3900" b="1" u="sng" dirty="0" smtClean="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42876"/>
          </a:xfrm>
        </p:spPr>
        <p:txBody>
          <a:bodyPr>
            <a:normAutofit fontScale="90000"/>
          </a:bodyPr>
          <a:lstStyle/>
          <a:p>
            <a:r>
              <a:rPr lang="uk-UA" sz="4000"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Інформаційна основа дослідження:</a:t>
            </a:r>
            <a:r>
              <a:rPr lang="uk-UA" sz="4000" dirty="0" smtClean="0">
                <a:effectLst>
                  <a:outerShdw blurRad="38100" dist="38100" dir="2700000" algn="tl">
                    <a:srgbClr val="000000">
                      <a:alpha val="43137"/>
                    </a:srgbClr>
                  </a:outerShdw>
                </a:effectLst>
                <a:latin typeface="Arial" pitchFamily="34" charset="0"/>
                <a:cs typeface="Arial" pitchFamily="34" charset="0"/>
              </a:rPr>
              <a:t/>
            </a:r>
            <a:br>
              <a:rPr lang="uk-UA" sz="4000" dirty="0" smtClean="0">
                <a:effectLst>
                  <a:outerShdw blurRad="38100" dist="38100" dir="2700000" algn="tl">
                    <a:srgbClr val="000000">
                      <a:alpha val="43137"/>
                    </a:srgbClr>
                  </a:outerShdw>
                </a:effectLst>
                <a:latin typeface="Arial" pitchFamily="34" charset="0"/>
                <a:cs typeface="Arial" pitchFamily="34" charset="0"/>
              </a:rPr>
            </a:br>
            <a:r>
              <a:rPr lang="uk-UA"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r>
            <a:br>
              <a:rPr lang="uk-UA"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857232"/>
            <a:ext cx="8229600" cy="5268931"/>
          </a:xfrm>
        </p:spPr>
        <p:txBody>
          <a:bodyPr>
            <a:normAutofit fontScale="85000" lnSpcReduction="10000"/>
          </a:bodyPr>
          <a:lstStyle/>
          <a:p>
            <a:pPr marL="0" lvl="0" indent="441325" fontAlgn="base">
              <a:spcBef>
                <a:spcPct val="0"/>
              </a:spcBef>
              <a:spcAft>
                <a:spcPct val="0"/>
              </a:spcAft>
              <a:buFontTx/>
              <a:buChar char="•"/>
              <a:tabLst>
                <a:tab pos="595313" algn="l"/>
              </a:tabLst>
            </a:pPr>
            <a:r>
              <a:rPr lang="uk-UA" sz="3900" b="1" dirty="0" smtClean="0">
                <a:latin typeface="Times New Roman" pitchFamily="18" charset="0"/>
                <a:ea typeface="Times New Roman" pitchFamily="18" charset="0"/>
                <a:cs typeface="Times New Roman" pitchFamily="18" charset="0"/>
              </a:rPr>
              <a:t>Закони України та підзаконні нормативно-правові акти, відомчі накази, розпорядження, інструкції; </a:t>
            </a:r>
          </a:p>
          <a:p>
            <a:pPr marL="0" lvl="0" indent="441325" fontAlgn="base">
              <a:spcBef>
                <a:spcPct val="0"/>
              </a:spcBef>
              <a:spcAft>
                <a:spcPct val="0"/>
              </a:spcAft>
              <a:buNone/>
              <a:tabLst>
                <a:tab pos="595313" algn="l"/>
              </a:tabLst>
            </a:pPr>
            <a:endParaRPr lang="uk-UA" sz="3900" b="1" dirty="0" smtClean="0">
              <a:latin typeface="Times New Roman" pitchFamily="18" charset="0"/>
              <a:ea typeface="Times New Roman" pitchFamily="18" charset="0"/>
              <a:cs typeface="Times New Roman" pitchFamily="18" charset="0"/>
            </a:endParaRPr>
          </a:p>
          <a:p>
            <a:pPr marL="0" indent="441325" fontAlgn="base">
              <a:spcBef>
                <a:spcPct val="0"/>
              </a:spcBef>
              <a:spcAft>
                <a:spcPct val="0"/>
              </a:spcAft>
              <a:buFontTx/>
              <a:buChar char="•"/>
              <a:tabLst>
                <a:tab pos="595313" algn="l"/>
              </a:tabLst>
            </a:pPr>
            <a:r>
              <a:rPr lang="uk-UA" sz="3900" b="1" dirty="0" smtClean="0">
                <a:latin typeface="Times New Roman" pitchFamily="18" charset="0"/>
                <a:ea typeface="Times New Roman" pitchFamily="18" charset="0"/>
                <a:cs typeface="Times New Roman" pitchFamily="18" charset="0"/>
              </a:rPr>
              <a:t>Рішення Миколаївської міської ради </a:t>
            </a:r>
            <a:r>
              <a:rPr lang="uk-UA" sz="3900" b="1" dirty="0" smtClean="0">
                <a:ea typeface="Times New Roman" pitchFamily="18" charset="0"/>
                <a:cs typeface="Times New Roman" pitchFamily="18" charset="0"/>
              </a:rPr>
              <a:t>«</a:t>
            </a:r>
            <a:r>
              <a:rPr lang="uk-UA" sz="3900" b="1" dirty="0" smtClean="0">
                <a:latin typeface="Times New Roman" pitchFamily="18" charset="0"/>
                <a:ea typeface="Times New Roman" pitchFamily="18" charset="0"/>
                <a:cs typeface="Times New Roman" pitchFamily="18" charset="0"/>
              </a:rPr>
              <a:t>Про бюджет м. Миколаєва</a:t>
            </a:r>
            <a:r>
              <a:rPr lang="uk-UA" sz="3900" b="1" dirty="0" smtClean="0">
                <a:ea typeface="Times New Roman" pitchFamily="18" charset="0"/>
                <a:cs typeface="Times New Roman" pitchFamily="18" charset="0"/>
              </a:rPr>
              <a:t>»</a:t>
            </a:r>
            <a:r>
              <a:rPr lang="uk-UA" sz="3900" b="1" dirty="0" smtClean="0">
                <a:latin typeface="Times New Roman" pitchFamily="18" charset="0"/>
                <a:ea typeface="Times New Roman" pitchFamily="18" charset="0"/>
                <a:cs typeface="Times New Roman" pitchFamily="18" charset="0"/>
              </a:rPr>
              <a:t> (2017 р.);</a:t>
            </a:r>
          </a:p>
          <a:p>
            <a:pPr marL="0" indent="441325" fontAlgn="base">
              <a:spcBef>
                <a:spcPct val="0"/>
              </a:spcBef>
              <a:spcAft>
                <a:spcPct val="0"/>
              </a:spcAft>
              <a:buNone/>
              <a:tabLst>
                <a:tab pos="595313" algn="l"/>
              </a:tabLst>
            </a:pPr>
            <a:endParaRPr lang="ru-RU" sz="3900" b="1" dirty="0" smtClean="0">
              <a:latin typeface="Arial" pitchFamily="34" charset="0"/>
              <a:cs typeface="Arial" pitchFamily="34" charset="0"/>
            </a:endParaRPr>
          </a:p>
          <a:p>
            <a:r>
              <a:rPr lang="uk-UA" sz="3900" b="1" dirty="0" smtClean="0">
                <a:latin typeface="Times New Roman" pitchFamily="18" charset="0"/>
                <a:ea typeface="Times New Roman" pitchFamily="18" charset="0"/>
                <a:cs typeface="Times New Roman" pitchFamily="18" charset="0"/>
              </a:rPr>
              <a:t>Паспорти бюджетних програм</a:t>
            </a:r>
            <a:r>
              <a:rPr lang="ru-RU" sz="3900" b="1" dirty="0" smtClean="0">
                <a:latin typeface="Times New Roman" pitchFamily="18" charset="0"/>
                <a:ea typeface="Times New Roman" pitchFamily="18" charset="0"/>
                <a:cs typeface="Times New Roman" pitchFamily="18" charset="0"/>
              </a:rPr>
              <a:t>,</a:t>
            </a:r>
            <a:r>
              <a:rPr lang="uk-UA" sz="3900" b="1" dirty="0" smtClean="0">
                <a:latin typeface="Times New Roman" pitchFamily="18" charset="0"/>
                <a:ea typeface="Times New Roman" pitchFamily="18" charset="0"/>
                <a:cs typeface="Times New Roman" pitchFamily="18" charset="0"/>
              </a:rPr>
              <a:t> звіти</a:t>
            </a:r>
            <a:r>
              <a:rPr lang="ru-RU" sz="3900" b="1" dirty="0" smtClean="0">
                <a:latin typeface="Times New Roman" pitchFamily="18" charset="0"/>
                <a:ea typeface="Times New Roman" pitchFamily="18" charset="0"/>
                <a:cs typeface="Times New Roman" pitchFamily="18" charset="0"/>
              </a:rPr>
              <a:t> про</a:t>
            </a:r>
            <a:r>
              <a:rPr lang="uk-UA" sz="3900" b="1" dirty="0" smtClean="0">
                <a:latin typeface="Times New Roman" pitchFamily="18" charset="0"/>
                <a:ea typeface="Times New Roman" pitchFamily="18" charset="0"/>
                <a:cs typeface="Times New Roman" pitchFamily="18" charset="0"/>
              </a:rPr>
              <a:t> виконання паспортів бюджетних програм</a:t>
            </a:r>
            <a:r>
              <a:rPr lang="ru-RU" sz="3900" b="1" dirty="0" smtClean="0">
                <a:latin typeface="Times New Roman" pitchFamily="18" charset="0"/>
                <a:ea typeface="Times New Roman" pitchFamily="18" charset="0"/>
                <a:cs typeface="Times New Roman" pitchFamily="18" charset="0"/>
              </a:rPr>
              <a:t>,</a:t>
            </a:r>
            <a:r>
              <a:rPr lang="uk-UA" sz="3900" b="1" dirty="0" smtClean="0">
                <a:latin typeface="Times New Roman" pitchFamily="18" charset="0"/>
                <a:ea typeface="Times New Roman" pitchFamily="18" charset="0"/>
                <a:cs typeface="Times New Roman" pitchFamily="18" charset="0"/>
              </a:rPr>
              <a:t> аналітичні дані, паспорти  цільових програм</a:t>
            </a:r>
            <a:r>
              <a:rPr lang="ru-RU" sz="3900" b="1" dirty="0" smtClean="0">
                <a:latin typeface="Times New Roman" pitchFamily="18" charset="0"/>
                <a:ea typeface="Times New Roman" pitchFamily="18" charset="0"/>
                <a:cs typeface="Times New Roman" pitchFamily="18" charset="0"/>
              </a:rPr>
              <a:t>.</a:t>
            </a:r>
            <a:endParaRPr lang="ru-RU" sz="3900" b="1" dirty="0" smtClean="0">
              <a:latin typeface="Arial" pitchFamily="34" charset="0"/>
              <a:cs typeface="Arial" pitchFamily="34"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txBody>
          <a:bodyPr wrap="square">
            <a:spAutoFit/>
          </a:bodyPr>
          <a:lstStyle/>
          <a:p>
            <a:pPr lvl="0" algn="ctr" fontAlgn="base">
              <a:spcBef>
                <a:spcPct val="0"/>
              </a:spcBef>
              <a:spcAft>
                <a:spcPct val="0"/>
              </a:spcAft>
            </a:pPr>
            <a:r>
              <a:rPr lang="uk-UA" sz="4000"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Методична основа:</a:t>
            </a:r>
            <a:endParaRPr lang="ru-RU" sz="4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5" name="Прямоугольник 4"/>
          <p:cNvSpPr/>
          <p:nvPr/>
        </p:nvSpPr>
        <p:spPr>
          <a:xfrm>
            <a:off x="0" y="785794"/>
            <a:ext cx="9144000" cy="6001643"/>
          </a:xfrm>
          <a:prstGeom prst="rect">
            <a:avLst/>
          </a:prstGeom>
        </p:spPr>
        <p:txBody>
          <a:bodyPr wrap="square">
            <a:spAutoFit/>
          </a:bodyPr>
          <a:lstStyle/>
          <a:p>
            <a:pPr lvl="0" fontAlgn="base">
              <a:spcBef>
                <a:spcPct val="0"/>
              </a:spcBef>
              <a:spcAft>
                <a:spcPct val="0"/>
              </a:spcAft>
            </a:pPr>
            <a:r>
              <a:rPr lang="uk-UA" sz="3200" b="1" dirty="0" smtClean="0">
                <a:latin typeface="Times New Roman" pitchFamily="18" charset="0"/>
                <a:ea typeface="Times New Roman" pitchFamily="18" charset="0"/>
                <a:cs typeface="Times New Roman" pitchFamily="18" charset="0"/>
              </a:rPr>
              <a:t>Наказ Міністерства фінансів України від 17.05.2011 р. № 608 «Про затвердження Методичних рекомендацій щодо здійснення оцінки ефективності бюджетних програм» (зі змінами від 12.01.2012 р. № 13) </a:t>
            </a:r>
            <a:r>
              <a:rPr lang="en-US" sz="3200" b="1" dirty="0" smtClean="0">
                <a:latin typeface="Times New Roman" pitchFamily="18" charset="0"/>
                <a:ea typeface="Times New Roman" pitchFamily="18" charset="0"/>
                <a:cs typeface="Times New Roman" pitchFamily="18" charset="0"/>
              </a:rPr>
              <a:t>;</a:t>
            </a:r>
            <a:endParaRPr lang="uk-UA" sz="3200" b="1"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uk-UA" sz="3200" b="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uk-UA" sz="3200" b="1" dirty="0" smtClean="0">
                <a:latin typeface="Times New Roman" pitchFamily="18" charset="0"/>
                <a:ea typeface="Times New Roman" pitchFamily="18" charset="0"/>
                <a:cs typeface="Times New Roman" pitchFamily="18" charset="0"/>
              </a:rPr>
              <a:t>Лист Міністерства фінансів України від 19.09.13 № 31-05110-14-5/27486,  щодо «Удосконалення методики здійснення порівняльного аналізу ефективності бюджетних програм, які виконуються розпорядниками коштів </a:t>
            </a:r>
          </a:p>
          <a:p>
            <a:pPr lvl="0" eaLnBrk="0" fontAlgn="base" hangingPunct="0">
              <a:spcBef>
                <a:spcPct val="0"/>
              </a:spcBef>
              <a:spcAft>
                <a:spcPct val="0"/>
              </a:spcAft>
            </a:pPr>
            <a:r>
              <a:rPr lang="uk-UA" sz="3200" b="1" dirty="0" smtClean="0">
                <a:latin typeface="Times New Roman" pitchFamily="18" charset="0"/>
                <a:ea typeface="Times New Roman" pitchFamily="18" charset="0"/>
                <a:cs typeface="Times New Roman" pitchFamily="18" charset="0"/>
              </a:rPr>
              <a:t>місцевих бюджетів» </a:t>
            </a:r>
            <a:r>
              <a:rPr lang="en-US" sz="3200" b="1" dirty="0" smtClean="0">
                <a:latin typeface="Times New Roman" pitchFamily="18" charset="0"/>
                <a:ea typeface="Times New Roman" pitchFamily="18" charset="0"/>
                <a:cs typeface="Times New Roman" pitchFamily="18" charset="0"/>
              </a:rPr>
              <a:t>.</a:t>
            </a:r>
            <a:endParaRPr lang="uk-UA" sz="3200" b="1"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a:bodyPr>
          <a:lstStyle/>
          <a:p>
            <a:r>
              <a:rPr lang="ru-RU" sz="4000" b="1" dirty="0" err="1" smtClean="0">
                <a:latin typeface="Times New Roman" pitchFamily="18" charset="0"/>
                <a:cs typeface="Times New Roman" pitchFamily="18" charset="0"/>
              </a:rPr>
              <a:t>Енергозбереження</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197493"/>
          </a:xfrm>
        </p:spPr>
        <p:txBody>
          <a:bodyPr>
            <a:noAutofit/>
          </a:bodyPr>
          <a:lstStyle/>
          <a:p>
            <a:pPr>
              <a:buNone/>
            </a:pP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У </a:t>
            </a:r>
            <a:r>
              <a:rPr lang="ru-RU" b="1" dirty="0" err="1" smtClean="0">
                <a:latin typeface="Times New Roman" pitchFamily="18" charset="0"/>
                <a:cs typeface="Times New Roman" pitchFamily="18" charset="0"/>
              </a:rPr>
              <a:t>контексті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питань</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реалізація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програм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енергозбереження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може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забезпечити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щорічну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економію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витрат</a:t>
            </a:r>
            <a:r>
              <a:rPr lang="ru-RU" b="1" dirty="0" smtClean="0">
                <a:latin typeface="Times New Roman" pitchFamily="18" charset="0"/>
                <a:cs typeface="Times New Roman" pitchFamily="18" charset="0"/>
              </a:rPr>
              <a:t> на оплату </a:t>
            </a:r>
            <a:r>
              <a:rPr lang="ru-RU" b="1" dirty="0" err="1" smtClean="0">
                <a:latin typeface="Times New Roman" pitchFamily="18" charset="0"/>
                <a:cs typeface="Times New Roman" pitchFamily="18" charset="0"/>
              </a:rPr>
              <a:t>енергоносіїв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достатню</a:t>
            </a:r>
            <a:r>
              <a:rPr lang="ru-RU" b="1" dirty="0" smtClean="0">
                <a:latin typeface="Times New Roman" pitchFamily="18" charset="0"/>
                <a:cs typeface="Times New Roman" pitchFamily="18" charset="0"/>
              </a:rPr>
              <a:t> для </a:t>
            </a:r>
            <a:r>
              <a:rPr lang="ru-RU" b="1" dirty="0" err="1" smtClean="0">
                <a:latin typeface="Times New Roman" pitchFamily="18" charset="0"/>
                <a:cs typeface="Times New Roman" pitchFamily="18" charset="0"/>
              </a:rPr>
              <a:t>повернення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інвестицій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отримання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доходів</a:t>
            </a:r>
            <a:r>
              <a:rPr lang="ru-RU" b="1" dirty="0" smtClean="0">
                <a:latin typeface="Times New Roman" pitchFamily="18" charset="0"/>
                <a:cs typeface="Times New Roman" pitchFamily="18" charset="0"/>
              </a:rPr>
              <a:t> у бюджет.</a:t>
            </a:r>
            <a:endParaRPr lang="ru-RU"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нфографика4.jpg"/>
          <p:cNvPicPr>
            <a:picLocks noChangeAspect="1"/>
          </p:cNvPicPr>
          <p:nvPr/>
        </p:nvPicPr>
        <p:blipFill>
          <a:blip r:embed="rId2"/>
          <a:stretch>
            <a:fillRect/>
          </a:stretch>
        </p:blipFill>
        <p:spPr>
          <a:xfrm>
            <a:off x="500034" y="285728"/>
            <a:ext cx="8216951" cy="61605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fontScale="90000"/>
          </a:bodyPr>
          <a:lstStyle/>
          <a:p>
            <a:pPr fontAlgn="ctr"/>
            <a:r>
              <a:rPr lang="uk-UA" sz="1600" b="1" dirty="0" smtClean="0">
                <a:latin typeface="Times New Roman" pitchFamily="18" charset="0"/>
                <a:cs typeface="Times New Roman" pitchFamily="18" charset="0"/>
              </a:rPr>
              <a:t/>
            </a:r>
            <a:br>
              <a:rPr lang="uk-UA" sz="1600" b="1" dirty="0" smtClean="0">
                <a:latin typeface="Times New Roman" pitchFamily="18" charset="0"/>
                <a:cs typeface="Times New Roman" pitchFamily="18" charset="0"/>
              </a:rPr>
            </a:br>
            <a:r>
              <a:rPr lang="uk-UA" sz="3100" b="1" dirty="0" smtClean="0">
                <a:latin typeface="Times New Roman" pitchFamily="18" charset="0"/>
                <a:cs typeface="Times New Roman" pitchFamily="18" charset="0"/>
              </a:rPr>
              <a:t/>
            </a:r>
            <a:br>
              <a:rPr lang="uk-UA"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Заходи, </a:t>
            </a:r>
            <a:r>
              <a:rPr lang="ru-RU" sz="3100" b="1" dirty="0" err="1" smtClean="0">
                <a:latin typeface="Times New Roman" pitchFamily="18" charset="0"/>
                <a:cs typeface="Times New Roman" pitchFamily="18" charset="0"/>
              </a:rPr>
              <a:t>виконані</a:t>
            </a:r>
            <a:r>
              <a:rPr lang="ru-RU" sz="3100" b="1" dirty="0" smtClean="0">
                <a:latin typeface="Times New Roman" pitchFamily="18" charset="0"/>
                <a:cs typeface="Times New Roman" pitchFamily="18" charset="0"/>
              </a:rPr>
              <a:t> в рамках </a:t>
            </a:r>
            <a:r>
              <a:rPr lang="ru-RU" sz="3100" b="1" dirty="0" err="1" smtClean="0">
                <a:latin typeface="Times New Roman" pitchFamily="18" charset="0"/>
                <a:cs typeface="Times New Roman" pitchFamily="18" charset="0"/>
              </a:rPr>
              <a:t>міської</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цільової</a:t>
            </a:r>
            <a:r>
              <a:rPr lang="ru-RU" sz="3100" b="1" dirty="0" smtClean="0">
                <a:latin typeface="Times New Roman" pitchFamily="18" charset="0"/>
                <a:cs typeface="Times New Roman" pitchFamily="18" charset="0"/>
              </a:rPr>
              <a:t> </a:t>
            </a:r>
            <a:br>
              <a:rPr lang="ru-RU" sz="3100" b="1" dirty="0" smtClean="0">
                <a:latin typeface="Times New Roman" pitchFamily="18" charset="0"/>
                <a:cs typeface="Times New Roman" pitchFamily="18" charset="0"/>
              </a:rPr>
            </a:br>
            <a:r>
              <a:rPr lang="ru-RU" sz="3100" b="1" dirty="0" err="1" smtClean="0">
                <a:latin typeface="Times New Roman" pitchFamily="18" charset="0"/>
                <a:cs typeface="Times New Roman" pitchFamily="18" charset="0"/>
              </a:rPr>
              <a:t>Програми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енергозбереження</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ТеплийМиколаїв</a:t>
            </a:r>
            <a:r>
              <a:rPr lang="ru-RU" sz="3100" b="1" dirty="0" smtClean="0">
                <a:latin typeface="Times New Roman" pitchFamily="18" charset="0"/>
                <a:cs typeface="Times New Roman" pitchFamily="18" charset="0"/>
              </a:rPr>
              <a:t>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на 2017-2019 роки»:</a:t>
            </a:r>
            <a:br>
              <a:rPr lang="ru-RU" sz="3100" b="1" dirty="0" smtClean="0">
                <a:latin typeface="Times New Roman" pitchFamily="18" charset="0"/>
                <a:cs typeface="Times New Roman" pitchFamily="18" charset="0"/>
              </a:rPr>
            </a:br>
            <a:r>
              <a:rPr lang="ru-RU" sz="1600" dirty="0" smtClean="0"/>
              <a:t/>
            </a:r>
            <a:br>
              <a:rPr lang="ru-RU" sz="1600" dirty="0" smtClean="0"/>
            </a:br>
            <a:r>
              <a:rPr lang="ru-RU" sz="1600" dirty="0" smtClean="0"/>
              <a:t> </a:t>
            </a:r>
            <a:br>
              <a:rPr lang="ru-RU" sz="1600" dirty="0" smtClean="0"/>
            </a:br>
            <a:endParaRPr lang="ru-RU" sz="1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229600" cy="5072098"/>
          </a:xfrm>
        </p:spPr>
        <p:txBody>
          <a:bodyPr>
            <a:normAutofit/>
          </a:bodyPr>
          <a:lstStyle/>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Виготовлення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проектів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реконструкції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термосанації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об'єктів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бюджетної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сфери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Миколаєва</a:t>
            </a:r>
            <a:r>
              <a:rPr lang="ru-RU" sz="1800" dirty="0" smtClean="0">
                <a:latin typeface="Times New Roman" pitchFamily="18" charset="0"/>
                <a:cs typeface="Times New Roman" pitchFamily="18" charset="0"/>
              </a:rPr>
              <a:t> (20 </a:t>
            </a:r>
            <a:r>
              <a:rPr lang="ru-RU" sz="1800" dirty="0" err="1" smtClean="0">
                <a:latin typeface="Times New Roman" pitchFamily="18" charset="0"/>
                <a:cs typeface="Times New Roman" pitchFamily="18" charset="0"/>
              </a:rPr>
              <a:t>проектів</a:t>
            </a:r>
            <a:r>
              <a:rPr lang="ru-RU" sz="18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Всього</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виготовлення</a:t>
            </a:r>
            <a:r>
              <a:rPr lang="ru-RU" sz="1800" dirty="0" smtClean="0">
                <a:latin typeface="Times New Roman" pitchFamily="18" charset="0"/>
                <a:cs typeface="Times New Roman" pitchFamily="18" charset="0"/>
              </a:rPr>
              <a:t> проектно - </a:t>
            </a:r>
            <a:r>
              <a:rPr lang="ru-RU" sz="1800" dirty="0" err="1" smtClean="0">
                <a:latin typeface="Times New Roman" pitchFamily="18" charset="0"/>
                <a:cs typeface="Times New Roman" pitchFamily="18" charset="0"/>
              </a:rPr>
              <a:t>кошторисної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документації</a:t>
            </a:r>
            <a:r>
              <a:rPr lang="ru-RU" sz="1800" dirty="0" smtClean="0">
                <a:latin typeface="Times New Roman" pitchFamily="18" charset="0"/>
                <a:cs typeface="Times New Roman" pitchFamily="18" charset="0"/>
              </a:rPr>
              <a:t> у 2017 </a:t>
            </a:r>
            <a:r>
              <a:rPr lang="ru-RU" sz="1800" dirty="0" err="1" smtClean="0">
                <a:latin typeface="Times New Roman" pitchFamily="18" charset="0"/>
                <a:cs typeface="Times New Roman" pitchFamily="18" charset="0"/>
              </a:rPr>
              <a:t>році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було</a:t>
            </a:r>
            <a:r>
              <a:rPr lang="ru-RU" sz="1800" dirty="0" smtClean="0">
                <a:latin typeface="Times New Roman" pitchFamily="18" charset="0"/>
                <a:cs typeface="Times New Roman" pitchFamily="18" charset="0"/>
              </a:rPr>
              <a:t> направлено - 12736411 </a:t>
            </a:r>
            <a:r>
              <a:rPr lang="ru-RU" sz="1800" dirty="0" err="1" smtClean="0">
                <a:latin typeface="Times New Roman" pitchFamily="18" charset="0"/>
                <a:cs typeface="Times New Roman" pitchFamily="18" charset="0"/>
              </a:rPr>
              <a:t>гривень</a:t>
            </a:r>
            <a:r>
              <a:rPr lang="ru-RU" sz="1800" dirty="0" smtClean="0">
                <a:latin typeface="Times New Roman" pitchFamily="18" charset="0"/>
                <a:cs typeface="Times New Roman" pitchFamily="18" charset="0"/>
              </a:rPr>
              <a:t>.)</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Проведення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енергоаудитів</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бюджетній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сфері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міста</a:t>
            </a:r>
            <a:r>
              <a:rPr lang="ru-RU" sz="1800" dirty="0" smtClean="0">
                <a:latin typeface="Times New Roman" pitchFamily="18" charset="0"/>
                <a:cs typeface="Times New Roman" pitchFamily="18" charset="0"/>
              </a:rPr>
              <a:t>. Були </a:t>
            </a:r>
            <a:r>
              <a:rPr lang="ru-RU" sz="1800" dirty="0" err="1" smtClean="0">
                <a:latin typeface="Times New Roman" pitchFamily="18" charset="0"/>
                <a:cs typeface="Times New Roman" pitchFamily="18" charset="0"/>
              </a:rPr>
              <a:t>проведені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енергоаудити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виготовлені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енергетичні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паспорти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будівель</a:t>
            </a:r>
            <a:r>
              <a:rPr lang="ru-RU" sz="1800" dirty="0" smtClean="0">
                <a:latin typeface="Times New Roman" pitchFamily="18" charset="0"/>
                <a:cs typeface="Times New Roman" pitchFamily="18" charset="0"/>
              </a:rPr>
              <a:t> на 19 </a:t>
            </a:r>
            <a:r>
              <a:rPr lang="ru-RU" sz="1800" dirty="0" err="1" smtClean="0">
                <a:latin typeface="Times New Roman" pitchFamily="18" charset="0"/>
                <a:cs typeface="Times New Roman" pitchFamily="18" charset="0"/>
              </a:rPr>
              <a:t>об'єктах</a:t>
            </a:r>
            <a:r>
              <a:rPr lang="ru-RU" sz="18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(На суму - 962265,96 </a:t>
            </a:r>
            <a:r>
              <a:rPr lang="ru-RU" sz="1800" dirty="0" err="1" smtClean="0">
                <a:latin typeface="Times New Roman" pitchFamily="18" charset="0"/>
                <a:cs typeface="Times New Roman" pitchFamily="18" charset="0"/>
              </a:rPr>
              <a:t>грн</a:t>
            </a:r>
            <a:r>
              <a:rPr lang="ru-RU" sz="1800" dirty="0" smtClean="0">
                <a:latin typeface="Times New Roman" pitchFamily="18" charset="0"/>
                <a:cs typeface="Times New Roman" pitchFamily="18" charset="0"/>
              </a:rPr>
              <a:t>.)</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Здійснення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ремонтів</a:t>
            </a:r>
            <a:r>
              <a:rPr lang="ru-RU" sz="1800" dirty="0" smtClean="0">
                <a:latin typeface="Times New Roman" pitchFamily="18" charset="0"/>
                <a:cs typeface="Times New Roman" pitchFamily="18" charset="0"/>
              </a:rPr>
              <a:t> по </a:t>
            </a:r>
            <a:r>
              <a:rPr lang="ru-RU" sz="1800" dirty="0" err="1" smtClean="0">
                <a:latin typeface="Times New Roman" pitchFamily="18" charset="0"/>
                <a:cs typeface="Times New Roman" pitchFamily="18" charset="0"/>
              </a:rPr>
              <a:t>заміні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вікон</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навчальних</a:t>
            </a:r>
            <a:r>
              <a:rPr lang="ru-RU" sz="1800" dirty="0" smtClean="0">
                <a:latin typeface="Times New Roman" pitchFamily="18" charset="0"/>
                <a:cs typeface="Times New Roman" pitchFamily="18" charset="0"/>
              </a:rPr>
              <a:t> закладах </a:t>
            </a:r>
            <a:r>
              <a:rPr lang="ru-RU" sz="1800" dirty="0" err="1" smtClean="0">
                <a:latin typeface="Times New Roman" pitchFamily="18" charset="0"/>
                <a:cs typeface="Times New Roman" pitchFamily="18" charset="0"/>
              </a:rPr>
              <a:t>міста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Було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встановлено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енергозберігаючі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вікна</a:t>
            </a:r>
            <a:r>
              <a:rPr lang="ru-RU" sz="1800" dirty="0" smtClean="0">
                <a:latin typeface="Times New Roman" pitchFamily="18" charset="0"/>
                <a:cs typeface="Times New Roman" pitchFamily="18" charset="0"/>
              </a:rPr>
              <a:t> в 17 </a:t>
            </a:r>
            <a:r>
              <a:rPr lang="ru-RU" sz="1800" dirty="0" err="1" smtClean="0">
                <a:latin typeface="Times New Roman" pitchFamily="18" charset="0"/>
                <a:cs typeface="Times New Roman" pitchFamily="18" charset="0"/>
              </a:rPr>
              <a:t>навчальних</a:t>
            </a:r>
            <a:r>
              <a:rPr lang="ru-RU" sz="1800" dirty="0" smtClean="0">
                <a:latin typeface="Times New Roman" pitchFamily="18" charset="0"/>
                <a:cs typeface="Times New Roman" pitchFamily="18" charset="0"/>
              </a:rPr>
              <a:t> закладах </a:t>
            </a:r>
            <a:r>
              <a:rPr lang="ru-RU" sz="1800" dirty="0" err="1" smtClean="0">
                <a:latin typeface="Times New Roman" pitchFamily="18" charset="0"/>
                <a:cs typeface="Times New Roman" pitchFamily="18" charset="0"/>
              </a:rPr>
              <a:t>міста</a:t>
            </a:r>
            <a:r>
              <a:rPr lang="ru-RU" sz="18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Миколаєва</a:t>
            </a:r>
            <a:r>
              <a:rPr lang="ru-RU" sz="1800" dirty="0" smtClean="0">
                <a:latin typeface="Times New Roman" pitchFamily="18" charset="0"/>
                <a:cs typeface="Times New Roman" pitchFamily="18" charset="0"/>
              </a:rPr>
              <a:t> (на суму - 6332216,76 </a:t>
            </a:r>
            <a:r>
              <a:rPr lang="ru-RU" sz="1800" dirty="0" err="1" smtClean="0">
                <a:latin typeface="Times New Roman" pitchFamily="18" charset="0"/>
                <a:cs typeface="Times New Roman" pitchFamily="18" charset="0"/>
              </a:rPr>
              <a:t>грн</a:t>
            </a:r>
            <a:r>
              <a:rPr lang="ru-RU" sz="1800" dirty="0" smtClean="0">
                <a:latin typeface="Times New Roman" pitchFamily="18" charset="0"/>
                <a:cs typeface="Times New Roman" pitchFamily="18" charset="0"/>
              </a:rPr>
              <a:t>.)</a:t>
            </a:r>
          </a:p>
          <a:p>
            <a:pPr>
              <a:buNone/>
            </a:pPr>
            <a:endParaRPr lang="ru-RU" sz="1800" dirty="0" smtClean="0">
              <a:latin typeface="Times New Roman" pitchFamily="18" charset="0"/>
              <a:cs typeface="Times New Roman" pitchFamily="18" charset="0"/>
            </a:endParaRPr>
          </a:p>
          <a:p>
            <a:pPr>
              <a:buNone/>
            </a:pPr>
            <a:r>
              <a:rPr lang="ru-RU" sz="1800" dirty="0" err="1" smtClean="0">
                <a:latin typeface="Times New Roman" pitchFamily="18" charset="0"/>
                <a:cs typeface="Times New Roman" pitchFamily="18" charset="0"/>
              </a:rPr>
              <a:t>Налагоджено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механізм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компенсації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відсоткових</a:t>
            </a:r>
            <a:r>
              <a:rPr lang="ru-RU" sz="1800" dirty="0" smtClean="0">
                <a:latin typeface="Times New Roman" pitchFamily="18" charset="0"/>
                <a:cs typeface="Times New Roman" pitchFamily="18" charset="0"/>
              </a:rPr>
              <a:t> ставок за «Теплим кредитами» для ОСББ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приватних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осіб</a:t>
            </a:r>
            <a:r>
              <a:rPr lang="ru-RU" sz="1800" dirty="0" smtClean="0">
                <a:latin typeface="Times New Roman" pitchFamily="18" charset="0"/>
                <a:cs typeface="Times New Roman" pitchFamily="18" charset="0"/>
              </a:rPr>
              <a:t> (ОСББ - 12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фіз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Осіб</a:t>
            </a:r>
            <a:r>
              <a:rPr lang="ru-RU" sz="1800" dirty="0" smtClean="0">
                <a:latin typeface="Times New Roman" pitchFamily="18" charset="0"/>
                <a:cs typeface="Times New Roman" pitchFamily="18" charset="0"/>
              </a:rPr>
              <a:t> - 350 на </a:t>
            </a:r>
            <a:r>
              <a:rPr lang="ru-RU" sz="1800" dirty="0" err="1" smtClean="0">
                <a:latin typeface="Times New Roman" pitchFamily="18" charset="0"/>
                <a:cs typeface="Times New Roman" pitchFamily="18" charset="0"/>
              </a:rPr>
              <a:t>загальну</a:t>
            </a:r>
            <a:r>
              <a:rPr lang="ru-RU" sz="1800" dirty="0" smtClean="0">
                <a:latin typeface="Times New Roman" pitchFamily="18" charset="0"/>
                <a:cs typeface="Times New Roman" pitchFamily="18" charset="0"/>
              </a:rPr>
              <a:t> суму - 2331590грн)</a:t>
            </a:r>
            <a:endParaRPr lang="ru-RU" sz="18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715</Words>
  <PresentationFormat>Экран (4:3)</PresentationFormat>
  <Paragraphs>141</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Мета  дослідження:  </vt:lpstr>
      <vt:lpstr>Інформаційна основа дослідження:  </vt:lpstr>
      <vt:lpstr>Слайд 6</vt:lpstr>
      <vt:lpstr>Енергозбереження</vt:lpstr>
      <vt:lpstr>Слайд 8</vt:lpstr>
      <vt:lpstr>  Заходи, виконані в рамках міської цільової  Програми енергозбереження «ТеплийМиколаїв  на 2017-2019 роки»:    </vt:lpstr>
      <vt:lpstr>Слайд 10</vt:lpstr>
      <vt:lpstr>Слайд 11</vt:lpstr>
      <vt:lpstr>Слайд 12</vt:lpstr>
      <vt:lpstr>Слайд 13</vt:lpstr>
      <vt:lpstr>Усунути негативні чинники, які гальмують процес впровадження енергоефективних технологій: </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555</dc:creator>
  <cp:lastModifiedBy>User</cp:lastModifiedBy>
  <cp:revision>192</cp:revision>
  <dcterms:created xsi:type="dcterms:W3CDTF">2018-07-09T12:28:13Z</dcterms:created>
  <dcterms:modified xsi:type="dcterms:W3CDTF">2018-09-12T12:12:20Z</dcterms:modified>
</cp:coreProperties>
</file>